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6" r:id="rId3"/>
    <p:sldId id="258" r:id="rId4"/>
    <p:sldId id="264" r:id="rId5"/>
    <p:sldId id="280" r:id="rId6"/>
    <p:sldId id="265" r:id="rId7"/>
    <p:sldId id="266" r:id="rId8"/>
    <p:sldId id="281" r:id="rId9"/>
    <p:sldId id="269" r:id="rId10"/>
    <p:sldId id="270" r:id="rId11"/>
    <p:sldId id="282" r:id="rId12"/>
    <p:sldId id="273" r:id="rId13"/>
    <p:sldId id="284" r:id="rId14"/>
    <p:sldId id="285" r:id="rId15"/>
    <p:sldId id="286" r:id="rId16"/>
    <p:sldId id="287" r:id="rId17"/>
    <p:sldId id="283"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2A3D52"/>
    <a:srgbClr val="FFFFFF"/>
    <a:srgbClr val="48698E"/>
    <a:srgbClr val="3E5B7A"/>
    <a:srgbClr val="4F4D63"/>
    <a:srgbClr val="F8F8F8"/>
    <a:srgbClr val="6F72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4660"/>
  </p:normalViewPr>
  <p:slideViewPr>
    <p:cSldViewPr snapToGrid="0">
      <p:cViewPr varScale="1">
        <p:scale>
          <a:sx n="109" d="100"/>
          <a:sy n="109" d="100"/>
        </p:scale>
        <p:origin x="108" y="222"/>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A15427-DF7F-4AEC-B6A7-0483125A1EB7}" type="datetimeFigureOut">
              <a:rPr lang="zh-CN" altLang="en-US" smtClean="0"/>
              <a:t>2021-01-03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F96FE-4BFD-4EB0-860E-F76DA2601899}" type="slidenum">
              <a:rPr lang="zh-CN" altLang="en-US" smtClean="0"/>
              <a:t>‹#›</a:t>
            </a:fld>
            <a:endParaRPr lang="zh-CN" altLang="en-US"/>
          </a:p>
        </p:txBody>
      </p:sp>
    </p:spTree>
    <p:extLst>
      <p:ext uri="{BB962C8B-B14F-4D97-AF65-F5344CB8AC3E}">
        <p14:creationId xmlns:p14="http://schemas.microsoft.com/office/powerpoint/2010/main" val="4253916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83E69D8-B908-4072-8F4C-9FB1A7EA58D5}" type="slidenum">
              <a:rPr lang="zh-CN" altLang="en-US" smtClean="0"/>
              <a:t>1</a:t>
            </a:fld>
            <a:endParaRPr lang="zh-CN" altLang="en-US"/>
          </a:p>
        </p:txBody>
      </p:sp>
    </p:spTree>
    <p:extLst>
      <p:ext uri="{BB962C8B-B14F-4D97-AF65-F5344CB8AC3E}">
        <p14:creationId xmlns:p14="http://schemas.microsoft.com/office/powerpoint/2010/main" val="4975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10</a:t>
            </a:fld>
            <a:endParaRPr lang="zh-CN" altLang="en-US"/>
          </a:p>
        </p:txBody>
      </p:sp>
    </p:spTree>
    <p:extLst>
      <p:ext uri="{BB962C8B-B14F-4D97-AF65-F5344CB8AC3E}">
        <p14:creationId xmlns:p14="http://schemas.microsoft.com/office/powerpoint/2010/main" val="34206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11</a:t>
            </a:fld>
            <a:endParaRPr lang="zh-CN" altLang="en-US"/>
          </a:p>
        </p:txBody>
      </p:sp>
    </p:spTree>
    <p:extLst>
      <p:ext uri="{BB962C8B-B14F-4D97-AF65-F5344CB8AC3E}">
        <p14:creationId xmlns:p14="http://schemas.microsoft.com/office/powerpoint/2010/main" val="6690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12</a:t>
            </a:fld>
            <a:endParaRPr lang="zh-CN" altLang="en-US"/>
          </a:p>
        </p:txBody>
      </p:sp>
    </p:spTree>
    <p:extLst>
      <p:ext uri="{BB962C8B-B14F-4D97-AF65-F5344CB8AC3E}">
        <p14:creationId xmlns:p14="http://schemas.microsoft.com/office/powerpoint/2010/main" val="275768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13</a:t>
            </a:fld>
            <a:endParaRPr lang="zh-CN" altLang="en-US"/>
          </a:p>
        </p:txBody>
      </p:sp>
    </p:spTree>
    <p:extLst>
      <p:ext uri="{BB962C8B-B14F-4D97-AF65-F5344CB8AC3E}">
        <p14:creationId xmlns:p14="http://schemas.microsoft.com/office/powerpoint/2010/main" val="396519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14</a:t>
            </a:fld>
            <a:endParaRPr lang="zh-CN" altLang="en-US"/>
          </a:p>
        </p:txBody>
      </p:sp>
    </p:spTree>
    <p:extLst>
      <p:ext uri="{BB962C8B-B14F-4D97-AF65-F5344CB8AC3E}">
        <p14:creationId xmlns:p14="http://schemas.microsoft.com/office/powerpoint/2010/main" val="3626648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15</a:t>
            </a:fld>
            <a:endParaRPr lang="zh-CN" altLang="en-US"/>
          </a:p>
        </p:txBody>
      </p:sp>
    </p:spTree>
    <p:extLst>
      <p:ext uri="{BB962C8B-B14F-4D97-AF65-F5344CB8AC3E}">
        <p14:creationId xmlns:p14="http://schemas.microsoft.com/office/powerpoint/2010/main" val="4055369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16</a:t>
            </a:fld>
            <a:endParaRPr lang="zh-CN" altLang="en-US"/>
          </a:p>
        </p:txBody>
      </p:sp>
    </p:spTree>
    <p:extLst>
      <p:ext uri="{BB962C8B-B14F-4D97-AF65-F5344CB8AC3E}">
        <p14:creationId xmlns:p14="http://schemas.microsoft.com/office/powerpoint/2010/main" val="847011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83E69D8-B908-4072-8F4C-9FB1A7EA58D5}" type="slidenum">
              <a:rPr lang="zh-CN" altLang="en-US" smtClean="0"/>
              <a:t>17</a:t>
            </a:fld>
            <a:endParaRPr lang="zh-CN" altLang="en-US"/>
          </a:p>
        </p:txBody>
      </p:sp>
    </p:spTree>
    <p:extLst>
      <p:ext uri="{BB962C8B-B14F-4D97-AF65-F5344CB8AC3E}">
        <p14:creationId xmlns:p14="http://schemas.microsoft.com/office/powerpoint/2010/main" val="128103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2</a:t>
            </a:fld>
            <a:endParaRPr lang="zh-CN" altLang="en-US"/>
          </a:p>
        </p:txBody>
      </p:sp>
    </p:spTree>
    <p:extLst>
      <p:ext uri="{BB962C8B-B14F-4D97-AF65-F5344CB8AC3E}">
        <p14:creationId xmlns:p14="http://schemas.microsoft.com/office/powerpoint/2010/main" val="10897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3</a:t>
            </a:fld>
            <a:endParaRPr lang="zh-CN" altLang="en-US"/>
          </a:p>
        </p:txBody>
      </p:sp>
    </p:spTree>
    <p:extLst>
      <p:ext uri="{BB962C8B-B14F-4D97-AF65-F5344CB8AC3E}">
        <p14:creationId xmlns:p14="http://schemas.microsoft.com/office/powerpoint/2010/main" val="132395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4</a:t>
            </a:fld>
            <a:endParaRPr lang="zh-CN" altLang="en-US"/>
          </a:p>
        </p:txBody>
      </p:sp>
    </p:spTree>
    <p:extLst>
      <p:ext uri="{BB962C8B-B14F-4D97-AF65-F5344CB8AC3E}">
        <p14:creationId xmlns:p14="http://schemas.microsoft.com/office/powerpoint/2010/main" val="302249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5</a:t>
            </a:fld>
            <a:endParaRPr lang="zh-CN" altLang="en-US"/>
          </a:p>
        </p:txBody>
      </p:sp>
    </p:spTree>
    <p:extLst>
      <p:ext uri="{BB962C8B-B14F-4D97-AF65-F5344CB8AC3E}">
        <p14:creationId xmlns:p14="http://schemas.microsoft.com/office/powerpoint/2010/main" val="3135041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6</a:t>
            </a:fld>
            <a:endParaRPr lang="zh-CN" altLang="en-US"/>
          </a:p>
        </p:txBody>
      </p:sp>
    </p:spTree>
    <p:extLst>
      <p:ext uri="{BB962C8B-B14F-4D97-AF65-F5344CB8AC3E}">
        <p14:creationId xmlns:p14="http://schemas.microsoft.com/office/powerpoint/2010/main" val="4137395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7</a:t>
            </a:fld>
            <a:endParaRPr lang="zh-CN" altLang="en-US"/>
          </a:p>
        </p:txBody>
      </p:sp>
    </p:spTree>
    <p:extLst>
      <p:ext uri="{BB962C8B-B14F-4D97-AF65-F5344CB8AC3E}">
        <p14:creationId xmlns:p14="http://schemas.microsoft.com/office/powerpoint/2010/main" val="3452067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8</a:t>
            </a:fld>
            <a:endParaRPr lang="zh-CN" altLang="en-US"/>
          </a:p>
        </p:txBody>
      </p:sp>
    </p:spTree>
    <p:extLst>
      <p:ext uri="{BB962C8B-B14F-4D97-AF65-F5344CB8AC3E}">
        <p14:creationId xmlns:p14="http://schemas.microsoft.com/office/powerpoint/2010/main" val="4200893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6CF96FE-4BFD-4EB0-860E-F76DA2601899}" type="slidenum">
              <a:rPr lang="zh-CN" altLang="en-US" smtClean="0"/>
              <a:t>9</a:t>
            </a:fld>
            <a:endParaRPr lang="zh-CN" altLang="en-US"/>
          </a:p>
        </p:txBody>
      </p:sp>
    </p:spTree>
    <p:extLst>
      <p:ext uri="{BB962C8B-B14F-4D97-AF65-F5344CB8AC3E}">
        <p14:creationId xmlns:p14="http://schemas.microsoft.com/office/powerpoint/2010/main" val="1770283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626143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1423974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960448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20199531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2892776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15408699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967190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8712796" y="3878425"/>
            <a:ext cx="775136" cy="230832"/>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r>
              <a:rPr lang="en-US" altLang="zh-CN" sz="100" dirty="0">
                <a:solidFill>
                  <a:prstClr val="white"/>
                </a:solidFill>
                <a:latin typeface="Calibri"/>
                <a:ea typeface="宋体"/>
              </a:rPr>
              <a:t> </a:t>
            </a:r>
          </a:p>
        </p:txBody>
      </p:sp>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3067176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4020962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3932489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5740538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55C5F4-8241-4297-A607-2414451469E3}" type="datetimeFigureOut">
              <a:rPr lang="zh-CN" altLang="en-US" smtClean="0"/>
              <a:t>2021-01-03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0017500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5C5F4-8241-4297-A607-2414451469E3}" type="datetimeFigureOut">
              <a:rPr lang="zh-CN" altLang="en-US" smtClean="0"/>
              <a:t>2021-01-03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163BE-6298-434B-9B1B-48173C57E4B7}" type="slidenum">
              <a:rPr lang="zh-CN" altLang="en-US" smtClean="0"/>
              <a:t>‹#›</a:t>
            </a:fld>
            <a:endParaRPr lang="zh-CN" altLang="en-US"/>
          </a:p>
        </p:txBody>
      </p:sp>
    </p:spTree>
    <p:extLst>
      <p:ext uri="{BB962C8B-B14F-4D97-AF65-F5344CB8AC3E}">
        <p14:creationId xmlns:p14="http://schemas.microsoft.com/office/powerpoint/2010/main" val="2365433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microsoft.com/office/2007/relationships/hdphoto" Target="../media/hdphoto2.wdp"/><Relationship Id="rId4" Type="http://schemas.openxmlformats.org/officeDocument/2006/relationships/image" Target="../media/image1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7907" y="525410"/>
            <a:ext cx="9670311" cy="4113049"/>
          </a:xfrm>
          <a:prstGeom prst="rect">
            <a:avLst/>
          </a:prstGeom>
        </p:spPr>
      </p:pic>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6916" y="5152065"/>
            <a:ext cx="886349" cy="1394497"/>
          </a:xfrm>
          <a:prstGeom prst="rect">
            <a:avLst/>
          </a:prstGeom>
        </p:spPr>
      </p:pic>
      <p:pic>
        <p:nvPicPr>
          <p:cNvPr id="5" name="图片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9120" y="3091719"/>
            <a:ext cx="7253776" cy="3642847"/>
          </a:xfrm>
          <a:prstGeom prst="rect">
            <a:avLst/>
          </a:prstGeom>
        </p:spPr>
      </p:pic>
      <p:pic>
        <p:nvPicPr>
          <p:cNvPr id="6" name="图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7627" y="5093225"/>
            <a:ext cx="3898381" cy="1453336"/>
          </a:xfrm>
          <a:prstGeom prst="rect">
            <a:avLst/>
          </a:prstGeom>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55955" y="4609424"/>
            <a:ext cx="1491672" cy="1317349"/>
          </a:xfrm>
          <a:prstGeom prst="rect">
            <a:avLst/>
          </a:prstGeom>
        </p:spPr>
      </p:pic>
      <p:pic>
        <p:nvPicPr>
          <p:cNvPr id="8" name="图片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3943" y="4457343"/>
            <a:ext cx="1048141" cy="1650548"/>
          </a:xfrm>
          <a:prstGeom prst="rect">
            <a:avLst/>
          </a:prstGeom>
        </p:spPr>
      </p:pic>
      <p:pic>
        <p:nvPicPr>
          <p:cNvPr id="3" name="图片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3989" y="4185117"/>
            <a:ext cx="2901048" cy="2513979"/>
          </a:xfrm>
          <a:prstGeom prst="rect">
            <a:avLst/>
          </a:prstGeom>
        </p:spPr>
      </p:pic>
      <p:sp>
        <p:nvSpPr>
          <p:cNvPr id="11" name="文本框 10"/>
          <p:cNvSpPr txBox="1"/>
          <p:nvPr/>
        </p:nvSpPr>
        <p:spPr>
          <a:xfrm>
            <a:off x="2578512" y="1257640"/>
            <a:ext cx="7109099" cy="2164567"/>
          </a:xfrm>
          <a:prstGeom prst="rect">
            <a:avLst/>
          </a:prstGeom>
          <a:noFill/>
        </p:spPr>
        <p:txBody>
          <a:bodyPr wrap="square" rtlCol="0">
            <a:spAutoFit/>
          </a:bodyPr>
          <a:lstStyle/>
          <a:p>
            <a:pPr algn="ctr"/>
            <a:r>
              <a:rPr lang="zh-CN" altLang="en-US" sz="5333" dirty="0">
                <a:solidFill>
                  <a:schemeClr val="bg1"/>
                </a:solidFill>
                <a:cs typeface="+mn-ea"/>
                <a:sym typeface="+mn-lt"/>
              </a:rPr>
              <a:t>毕业论文开题报告</a:t>
            </a:r>
            <a:endParaRPr lang="en-US" altLang="zh-CN" sz="5333" dirty="0">
              <a:solidFill>
                <a:schemeClr val="bg1"/>
              </a:solidFill>
              <a:cs typeface="+mn-ea"/>
              <a:sym typeface="+mn-lt"/>
            </a:endParaRPr>
          </a:p>
          <a:p>
            <a:pPr algn="ctr"/>
            <a:r>
              <a:rPr lang="zh-CN" altLang="en-US" sz="2800" dirty="0">
                <a:solidFill>
                  <a:schemeClr val="bg1"/>
                </a:solidFill>
              </a:rPr>
              <a:t>分布式</a:t>
            </a:r>
            <a:r>
              <a:rPr lang="zh-CN" altLang="zh-CN" sz="2800" dirty="0">
                <a:solidFill>
                  <a:schemeClr val="bg1"/>
                </a:solidFill>
              </a:rPr>
              <a:t>智能博客设计与实现</a:t>
            </a:r>
            <a:endParaRPr lang="en-US" altLang="zh-CN" sz="2800" dirty="0">
              <a:solidFill>
                <a:schemeClr val="bg1"/>
              </a:solidFill>
              <a:cs typeface="+mn-ea"/>
              <a:sym typeface="+mn-lt"/>
            </a:endParaRPr>
          </a:p>
          <a:p>
            <a:pPr algn="ctr"/>
            <a:endParaRPr lang="zh-CN" altLang="en-US" sz="5333" dirty="0">
              <a:solidFill>
                <a:schemeClr val="bg1"/>
              </a:solidFill>
              <a:cs typeface="+mn-ea"/>
              <a:sym typeface="+mn-lt"/>
            </a:endParaRPr>
          </a:p>
        </p:txBody>
      </p:sp>
      <p:sp>
        <p:nvSpPr>
          <p:cNvPr id="14" name="文本框 13"/>
          <p:cNvSpPr txBox="1"/>
          <p:nvPr/>
        </p:nvSpPr>
        <p:spPr>
          <a:xfrm>
            <a:off x="4104300" y="2785613"/>
            <a:ext cx="4057521" cy="769441"/>
          </a:xfrm>
          <a:prstGeom prst="rect">
            <a:avLst/>
          </a:prstGeom>
          <a:noFill/>
          <a:effectLst/>
        </p:spPr>
        <p:txBody>
          <a:bodyPr wrap="none" rtlCol="0">
            <a:spAutoFit/>
          </a:bodyPr>
          <a:lstStyle/>
          <a:p>
            <a:r>
              <a:rPr lang="zh-CN" altLang="en-US" sz="2000" b="1" dirty="0">
                <a:solidFill>
                  <a:schemeClr val="bg1"/>
                </a:solidFill>
                <a:cs typeface="+mn-ea"/>
                <a:sym typeface="+mn-lt"/>
              </a:rPr>
              <a:t>答辩人：秦杰    指导老师：郭本俊</a:t>
            </a:r>
          </a:p>
          <a:p>
            <a:endParaRPr lang="zh-CN" altLang="en-US" sz="2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92198678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12" name="任意多边形 11"/>
          <p:cNvSpPr/>
          <p:nvPr/>
        </p:nvSpPr>
        <p:spPr>
          <a:xfrm>
            <a:off x="1268663" y="2243549"/>
            <a:ext cx="4406630" cy="0"/>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flipV="1">
            <a:off x="1268663" y="4683570"/>
            <a:ext cx="3321450" cy="45719"/>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15"/>
          <p:cNvSpPr/>
          <p:nvPr/>
        </p:nvSpPr>
        <p:spPr>
          <a:xfrm>
            <a:off x="7669493" y="3732807"/>
            <a:ext cx="3450514" cy="216972"/>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16"/>
          <p:cNvSpPr/>
          <p:nvPr/>
        </p:nvSpPr>
        <p:spPr>
          <a:xfrm>
            <a:off x="6368273" y="6114019"/>
            <a:ext cx="4751734" cy="93608"/>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8" name="组合 17"/>
          <p:cNvGrpSpPr/>
          <p:nvPr/>
        </p:nvGrpSpPr>
        <p:grpSpPr>
          <a:xfrm>
            <a:off x="3760236" y="4268390"/>
            <a:ext cx="2300767" cy="2283225"/>
            <a:chOff x="3726986" y="4019011"/>
            <a:chExt cx="2300767" cy="2283225"/>
          </a:xfrm>
        </p:grpSpPr>
        <p:sp>
          <p:nvSpPr>
            <p:cNvPr id="19" name="任意多边形 18"/>
            <p:cNvSpPr/>
            <p:nvPr/>
          </p:nvSpPr>
          <p:spPr>
            <a:xfrm rot="16200000">
              <a:off x="4393331" y="3352666"/>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0" name="任意多边形 19"/>
            <p:cNvSpPr/>
            <p:nvPr/>
          </p:nvSpPr>
          <p:spPr>
            <a:xfrm rot="10800000" flipV="1">
              <a:off x="5205790" y="4162151"/>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矩形 20"/>
            <p:cNvSpPr/>
            <p:nvPr/>
          </p:nvSpPr>
          <p:spPr>
            <a:xfrm>
              <a:off x="5137237" y="5044157"/>
              <a:ext cx="890516" cy="523220"/>
            </a:xfrm>
            <a:prstGeom prst="rect">
              <a:avLst/>
            </a:prstGeom>
          </p:spPr>
          <p:txBody>
            <a:bodyPr wrap="square">
              <a:spAutoFit/>
            </a:bodyPr>
            <a:lstStyle/>
            <a:p>
              <a:pPr algn="ctr"/>
              <a:r>
                <a:rPr lang="en-US" altLang="zh-CN" sz="2800" b="1" dirty="0">
                  <a:solidFill>
                    <a:schemeClr val="bg1"/>
                  </a:solidFill>
                  <a:cs typeface="+mn-ea"/>
                  <a:sym typeface="+mn-lt"/>
                </a:rPr>
                <a:t>04</a:t>
              </a:r>
              <a:endParaRPr lang="zh-CN" altLang="en-US" sz="2800" b="1" dirty="0">
                <a:solidFill>
                  <a:schemeClr val="bg1"/>
                </a:solidFill>
                <a:cs typeface="+mn-ea"/>
                <a:sym typeface="+mn-lt"/>
              </a:endParaRPr>
            </a:p>
          </p:txBody>
        </p:sp>
        <p:sp>
          <p:nvSpPr>
            <p:cNvPr id="22" name="Freeform 14"/>
            <p:cNvSpPr>
              <a:spLocks noChangeAspect="1" noEditPoints="1"/>
            </p:cNvSpPr>
            <p:nvPr/>
          </p:nvSpPr>
          <p:spPr bwMode="auto">
            <a:xfrm>
              <a:off x="4639810" y="4245129"/>
              <a:ext cx="336079" cy="334725"/>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grpSp>
        <p:nvGrpSpPr>
          <p:cNvPr id="23" name="组合 22"/>
          <p:cNvGrpSpPr/>
          <p:nvPr/>
        </p:nvGrpSpPr>
        <p:grpSpPr>
          <a:xfrm>
            <a:off x="6187150" y="4279874"/>
            <a:ext cx="2283226" cy="2286199"/>
            <a:chOff x="6153900" y="4030495"/>
            <a:chExt cx="2283226" cy="2286199"/>
          </a:xfrm>
        </p:grpSpPr>
        <p:sp>
          <p:nvSpPr>
            <p:cNvPr id="24" name="任意多边形 23"/>
            <p:cNvSpPr/>
            <p:nvPr/>
          </p:nvSpPr>
          <p:spPr>
            <a:xfrm rot="10800000">
              <a:off x="6153900" y="4176609"/>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5" name="任意多边形 24"/>
            <p:cNvSpPr/>
            <p:nvPr/>
          </p:nvSpPr>
          <p:spPr>
            <a:xfrm rot="5400000" flipV="1">
              <a:off x="6963386" y="3364150"/>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矩形 25"/>
            <p:cNvSpPr/>
            <p:nvPr/>
          </p:nvSpPr>
          <p:spPr>
            <a:xfrm>
              <a:off x="6900616" y="4190974"/>
              <a:ext cx="890516" cy="523220"/>
            </a:xfrm>
            <a:prstGeom prst="rect">
              <a:avLst/>
            </a:prstGeom>
          </p:spPr>
          <p:txBody>
            <a:bodyPr wrap="square">
              <a:spAutoFit/>
            </a:bodyPr>
            <a:lstStyle/>
            <a:p>
              <a:pPr algn="ctr"/>
              <a:r>
                <a:rPr lang="en-US" altLang="zh-CN" sz="2800" b="1" dirty="0">
                  <a:solidFill>
                    <a:schemeClr val="bg1"/>
                  </a:solidFill>
                  <a:cs typeface="+mn-ea"/>
                  <a:sym typeface="+mn-lt"/>
                </a:rPr>
                <a:t>03</a:t>
              </a:r>
              <a:endParaRPr lang="zh-CN" altLang="en-US" sz="2800" b="1" dirty="0">
                <a:solidFill>
                  <a:schemeClr val="bg1"/>
                </a:solidFill>
                <a:cs typeface="+mn-ea"/>
                <a:sym typeface="+mn-lt"/>
              </a:endParaRPr>
            </a:p>
          </p:txBody>
        </p:sp>
        <p:sp>
          <p:nvSpPr>
            <p:cNvPr id="27" name="Freeform 26"/>
            <p:cNvSpPr>
              <a:spLocks noEditPoints="1"/>
            </p:cNvSpPr>
            <p:nvPr/>
          </p:nvSpPr>
          <p:spPr bwMode="auto">
            <a:xfrm>
              <a:off x="6407357" y="5126372"/>
              <a:ext cx="284537" cy="298944"/>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grpSp>
        <p:nvGrpSpPr>
          <p:cNvPr id="28" name="组合 27"/>
          <p:cNvGrpSpPr/>
          <p:nvPr/>
        </p:nvGrpSpPr>
        <p:grpSpPr>
          <a:xfrm>
            <a:off x="6130292" y="1813778"/>
            <a:ext cx="2335086" cy="2283226"/>
            <a:chOff x="6097042" y="1564399"/>
            <a:chExt cx="2335086" cy="2283226"/>
          </a:xfrm>
        </p:grpSpPr>
        <p:sp>
          <p:nvSpPr>
            <p:cNvPr id="29" name="任意多边形 28"/>
            <p:cNvSpPr/>
            <p:nvPr/>
          </p:nvSpPr>
          <p:spPr>
            <a:xfrm rot="5400000">
              <a:off x="6958388" y="2373885"/>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任意多边形 29"/>
            <p:cNvSpPr/>
            <p:nvPr/>
          </p:nvSpPr>
          <p:spPr>
            <a:xfrm flipV="1">
              <a:off x="6145929" y="1564399"/>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矩形 30"/>
            <p:cNvSpPr/>
            <p:nvPr/>
          </p:nvSpPr>
          <p:spPr>
            <a:xfrm>
              <a:off x="6097042" y="2348908"/>
              <a:ext cx="890516" cy="523220"/>
            </a:xfrm>
            <a:prstGeom prst="rect">
              <a:avLst/>
            </a:prstGeom>
          </p:spPr>
          <p:txBody>
            <a:bodyPr wrap="square">
              <a:spAutoFit/>
            </a:bodyPr>
            <a:lstStyle/>
            <a:p>
              <a:pPr algn="ctr"/>
              <a:r>
                <a:rPr lang="en-US" altLang="zh-CN" sz="2800" b="1" dirty="0">
                  <a:solidFill>
                    <a:schemeClr val="bg1"/>
                  </a:solidFill>
                  <a:cs typeface="+mn-ea"/>
                  <a:sym typeface="+mn-lt"/>
                </a:rPr>
                <a:t>02</a:t>
              </a:r>
              <a:endParaRPr lang="zh-CN" altLang="en-US" sz="2800" b="1" dirty="0">
                <a:solidFill>
                  <a:schemeClr val="bg1"/>
                </a:solidFill>
                <a:cs typeface="+mn-ea"/>
                <a:sym typeface="+mn-lt"/>
              </a:endParaRPr>
            </a:p>
          </p:txBody>
        </p:sp>
        <p:sp>
          <p:nvSpPr>
            <p:cNvPr id="32" name="Freeform 33"/>
            <p:cNvSpPr>
              <a:spLocks noEditPoints="1"/>
            </p:cNvSpPr>
            <p:nvPr/>
          </p:nvSpPr>
          <p:spPr bwMode="auto">
            <a:xfrm>
              <a:off x="7375827" y="3301454"/>
              <a:ext cx="332936" cy="31268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grpSp>
        <p:nvGrpSpPr>
          <p:cNvPr id="33" name="组合 32"/>
          <p:cNvGrpSpPr/>
          <p:nvPr/>
        </p:nvGrpSpPr>
        <p:grpSpPr>
          <a:xfrm>
            <a:off x="3751991" y="1815533"/>
            <a:ext cx="2283226" cy="2286199"/>
            <a:chOff x="3718741" y="1566154"/>
            <a:chExt cx="2283226" cy="2286199"/>
          </a:xfrm>
        </p:grpSpPr>
        <p:sp>
          <p:nvSpPr>
            <p:cNvPr id="35" name="任意多边形 34"/>
            <p:cNvSpPr/>
            <p:nvPr/>
          </p:nvSpPr>
          <p:spPr>
            <a:xfrm>
              <a:off x="5194572" y="1566154"/>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任意多边形 35"/>
            <p:cNvSpPr/>
            <p:nvPr/>
          </p:nvSpPr>
          <p:spPr>
            <a:xfrm rot="16200000" flipV="1">
              <a:off x="4385086" y="2378613"/>
              <a:ext cx="807395" cy="2140085"/>
            </a:xfrm>
            <a:custGeom>
              <a:avLst/>
              <a:gdLst>
                <a:gd name="connsiteX0" fmla="*/ 807395 w 807395"/>
                <a:gd name="connsiteY0" fmla="*/ 0 h 2140085"/>
                <a:gd name="connsiteX1" fmla="*/ 0 w 807395"/>
                <a:gd name="connsiteY1" fmla="*/ 807395 h 2140085"/>
                <a:gd name="connsiteX2" fmla="*/ 0 w 807395"/>
                <a:gd name="connsiteY2" fmla="*/ 2140085 h 2140085"/>
                <a:gd name="connsiteX3" fmla="*/ 807395 w 807395"/>
                <a:gd name="connsiteY3" fmla="*/ 1332690 h 2140085"/>
                <a:gd name="connsiteX4" fmla="*/ 807395 w 807395"/>
                <a:gd name="connsiteY4" fmla="*/ 0 h 2140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395" h="2140085">
                  <a:moveTo>
                    <a:pt x="807395" y="0"/>
                  </a:moveTo>
                  <a:lnTo>
                    <a:pt x="0" y="807395"/>
                  </a:lnTo>
                  <a:lnTo>
                    <a:pt x="0" y="2140085"/>
                  </a:lnTo>
                  <a:lnTo>
                    <a:pt x="807395" y="1332690"/>
                  </a:lnTo>
                  <a:lnTo>
                    <a:pt x="807395" y="0"/>
                  </a:lnTo>
                  <a:close/>
                </a:path>
              </a:pathLst>
            </a:cu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7" name="矩形 36"/>
            <p:cNvSpPr/>
            <p:nvPr/>
          </p:nvSpPr>
          <p:spPr>
            <a:xfrm>
              <a:off x="4279613" y="3241659"/>
              <a:ext cx="890516" cy="523220"/>
            </a:xfrm>
            <a:prstGeom prst="rect">
              <a:avLst/>
            </a:prstGeom>
          </p:spPr>
          <p:txBody>
            <a:bodyPr wrap="square">
              <a:spAutoFit/>
            </a:bodyPr>
            <a:lstStyle/>
            <a:p>
              <a:pPr algn="ctr"/>
              <a:r>
                <a:rPr lang="en-US" altLang="zh-CN" sz="2800" b="1" dirty="0">
                  <a:solidFill>
                    <a:schemeClr val="bg1"/>
                  </a:solidFill>
                  <a:cs typeface="+mn-ea"/>
                  <a:sym typeface="+mn-lt"/>
                </a:rPr>
                <a:t>01</a:t>
              </a:r>
              <a:endParaRPr lang="zh-CN" altLang="en-US" sz="2800" b="1" dirty="0">
                <a:solidFill>
                  <a:schemeClr val="bg1"/>
                </a:solidFill>
                <a:cs typeface="+mn-ea"/>
                <a:sym typeface="+mn-lt"/>
              </a:endParaRPr>
            </a:p>
          </p:txBody>
        </p:sp>
        <p:sp>
          <p:nvSpPr>
            <p:cNvPr id="38" name="Freeform 22"/>
            <p:cNvSpPr>
              <a:spLocks noChangeAspect="1" noEditPoints="1"/>
            </p:cNvSpPr>
            <p:nvPr/>
          </p:nvSpPr>
          <p:spPr bwMode="auto">
            <a:xfrm>
              <a:off x="5466750" y="2283724"/>
              <a:ext cx="305526" cy="358793"/>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39" name="文本框 38"/>
          <p:cNvSpPr txBox="1"/>
          <p:nvPr/>
        </p:nvSpPr>
        <p:spPr>
          <a:xfrm>
            <a:off x="7978815" y="4945743"/>
            <a:ext cx="2752545" cy="1508105"/>
          </a:xfrm>
          <a:prstGeom prst="rect">
            <a:avLst/>
          </a:prstGeom>
          <a:noFill/>
          <a:effectLst/>
        </p:spPr>
        <p:txBody>
          <a:bodyPr wrap="square" rtlCol="0">
            <a:spAutoFit/>
          </a:bodyPr>
          <a:lstStyle/>
          <a:p>
            <a:r>
              <a:rPr lang="zh-CN" altLang="en-US" dirty="0">
                <a:solidFill>
                  <a:srgbClr val="004C80"/>
                </a:solidFill>
                <a:cs typeface="+mn-ea"/>
                <a:sym typeface="+mn-lt"/>
              </a:rPr>
              <a:t> </a:t>
            </a:r>
            <a:r>
              <a:rPr lang="zh-CN" altLang="en-US" sz="2800" dirty="0">
                <a:solidFill>
                  <a:schemeClr val="tx1">
                    <a:lumMod val="75000"/>
                    <a:lumOff val="25000"/>
                  </a:schemeClr>
                </a:solidFill>
                <a:cs typeface="+mn-ea"/>
                <a:sym typeface="+mn-lt"/>
              </a:rPr>
              <a:t>系统运维</a:t>
            </a:r>
            <a:endParaRPr lang="en-US" altLang="zh-CN" sz="28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低成本的</a:t>
            </a:r>
            <a:r>
              <a:rPr lang="en-US" altLang="zh-CN" sz="1600" dirty="0" err="1">
                <a:solidFill>
                  <a:schemeClr val="tx1">
                    <a:lumMod val="75000"/>
                    <a:lumOff val="25000"/>
                  </a:schemeClr>
                </a:solidFill>
                <a:cs typeface="+mn-ea"/>
                <a:sym typeface="+mn-lt"/>
              </a:rPr>
              <a:t>Jenkins+docker</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阿里镜像仓库</a:t>
            </a:r>
            <a:endParaRPr lang="en-US" altLang="zh-CN" sz="16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0" name="文本框 39"/>
          <p:cNvSpPr txBox="1"/>
          <p:nvPr/>
        </p:nvSpPr>
        <p:spPr>
          <a:xfrm>
            <a:off x="1358061" y="2371641"/>
            <a:ext cx="2663136" cy="1107996"/>
          </a:xfrm>
          <a:prstGeom prst="rect">
            <a:avLst/>
          </a:prstGeom>
          <a:noFill/>
          <a:effectLst/>
        </p:spPr>
        <p:txBody>
          <a:bodyPr wrap="square" rtlCol="0">
            <a:spAutoFit/>
          </a:bodyPr>
          <a:lstStyle/>
          <a:p>
            <a:r>
              <a:rPr lang="zh-CN" altLang="en-US" dirty="0">
                <a:solidFill>
                  <a:srgbClr val="004C80"/>
                </a:solidFill>
                <a:cs typeface="+mn-ea"/>
                <a:sym typeface="+mn-lt"/>
              </a:rPr>
              <a:t> </a:t>
            </a:r>
            <a:r>
              <a:rPr lang="en-US" altLang="zh-CN" sz="2400" dirty="0" err="1">
                <a:solidFill>
                  <a:schemeClr val="tx1">
                    <a:lumMod val="75000"/>
                    <a:lumOff val="25000"/>
                  </a:schemeClr>
                </a:solidFill>
                <a:cs typeface="+mn-ea"/>
                <a:sym typeface="+mn-lt"/>
              </a:rPr>
              <a:t>SpringCloud</a:t>
            </a:r>
            <a:r>
              <a:rPr lang="zh-CN" altLang="en-US" sz="2400" dirty="0">
                <a:solidFill>
                  <a:schemeClr val="tx1">
                    <a:lumMod val="75000"/>
                    <a:lumOff val="25000"/>
                  </a:schemeClr>
                </a:solidFill>
                <a:cs typeface="+mn-ea"/>
                <a:sym typeface="+mn-lt"/>
              </a:rPr>
              <a:t>技术</a:t>
            </a:r>
            <a:endParaRPr lang="en-US" altLang="zh-CN" sz="1400" dirty="0">
              <a:latin typeface="微软雅黑" charset="0"/>
              <a:ea typeface="微软雅黑" charset="0"/>
            </a:endParaRPr>
          </a:p>
          <a:p>
            <a:endParaRPr lang="en-US" altLang="zh-CN" sz="1400" dirty="0">
              <a:latin typeface="微软雅黑" charset="0"/>
              <a:ea typeface="微软雅黑" charset="0"/>
            </a:endParaRPr>
          </a:p>
          <a:p>
            <a:r>
              <a:rPr lang="zh-CN" altLang="en-US" sz="1400" dirty="0">
                <a:latin typeface="微软雅黑" charset="0"/>
                <a:ea typeface="微软雅黑" charset="0"/>
              </a:rPr>
              <a:t>使</a:t>
            </a:r>
            <a:r>
              <a:rPr lang="en-US" altLang="zh-CN" sz="1400" dirty="0" err="1">
                <a:latin typeface="微软雅黑" charset="0"/>
                <a:ea typeface="微软雅黑" charset="0"/>
              </a:rPr>
              <a:t>SpringBoot+SpringCloud</a:t>
            </a:r>
            <a:r>
              <a:rPr lang="zh-CN" altLang="en-US" sz="1400" dirty="0">
                <a:latin typeface="微软雅黑" charset="0"/>
                <a:ea typeface="微软雅黑" charset="0"/>
              </a:rPr>
              <a:t>作为开发框架实现业务流程</a:t>
            </a:r>
            <a:endParaRPr lang="en-US" altLang="zh-CN" sz="3600" dirty="0">
              <a:cs typeface="+mn-ea"/>
              <a:sym typeface="+mn-lt"/>
            </a:endParaRPr>
          </a:p>
        </p:txBody>
      </p:sp>
      <p:sp>
        <p:nvSpPr>
          <p:cNvPr id="41" name="文本框 40"/>
          <p:cNvSpPr txBox="1"/>
          <p:nvPr/>
        </p:nvSpPr>
        <p:spPr>
          <a:xfrm>
            <a:off x="1358061" y="4963573"/>
            <a:ext cx="2752545" cy="1815882"/>
          </a:xfrm>
          <a:prstGeom prst="rect">
            <a:avLst/>
          </a:prstGeom>
          <a:noFill/>
          <a:effectLst/>
        </p:spPr>
        <p:txBody>
          <a:bodyPr wrap="square" rtlCol="0">
            <a:spAutoFit/>
          </a:bodyPr>
          <a:lstStyle/>
          <a:p>
            <a:r>
              <a:rPr lang="zh-CN" altLang="en-US" sz="1600" dirty="0">
                <a:solidFill>
                  <a:srgbClr val="004C80"/>
                </a:solidFill>
                <a:cs typeface="+mn-ea"/>
                <a:sym typeface="+mn-lt"/>
              </a:rPr>
              <a:t> </a:t>
            </a:r>
            <a:r>
              <a:rPr lang="zh-CN" altLang="en-US" sz="2800" dirty="0">
                <a:solidFill>
                  <a:schemeClr val="tx1">
                    <a:lumMod val="75000"/>
                    <a:lumOff val="25000"/>
                  </a:schemeClr>
                </a:solidFill>
                <a:cs typeface="+mn-ea"/>
                <a:sym typeface="+mn-lt"/>
              </a:rPr>
              <a:t>个性推荐</a:t>
            </a:r>
            <a:endParaRPr lang="en-US" altLang="zh-CN" sz="28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采用基于物品的协同过滤算法实现。本系统主要分析埋点是收藏夹和阅读历史记录</a:t>
            </a:r>
            <a:endParaRPr lang="en-US" altLang="zh-CN" sz="1600" dirty="0">
              <a:solidFill>
                <a:schemeClr val="tx1">
                  <a:lumMod val="75000"/>
                  <a:lumOff val="25000"/>
                </a:schemeClr>
              </a:solidFill>
              <a:cs typeface="+mn-ea"/>
              <a:sym typeface="+mn-lt"/>
            </a:endParaRPr>
          </a:p>
          <a:p>
            <a:endParaRPr lang="en-US" altLang="zh-CN" sz="3600" dirty="0">
              <a:solidFill>
                <a:schemeClr val="tx1">
                  <a:lumMod val="75000"/>
                  <a:lumOff val="25000"/>
                </a:schemeClr>
              </a:solidFill>
              <a:cs typeface="+mn-ea"/>
              <a:sym typeface="+mn-lt"/>
            </a:endParaRPr>
          </a:p>
        </p:txBody>
      </p:sp>
      <p:sp>
        <p:nvSpPr>
          <p:cNvPr id="42" name="文本框 41"/>
          <p:cNvSpPr txBox="1"/>
          <p:nvPr/>
        </p:nvSpPr>
        <p:spPr>
          <a:xfrm>
            <a:off x="8368294" y="2487341"/>
            <a:ext cx="3108543" cy="1261884"/>
          </a:xfrm>
          <a:prstGeom prst="rect">
            <a:avLst/>
          </a:prstGeom>
          <a:noFill/>
          <a:effectLst/>
        </p:spPr>
        <p:txBody>
          <a:bodyPr wrap="none" rtlCol="0">
            <a:spAutoFit/>
          </a:bodyPr>
          <a:lstStyle/>
          <a:p>
            <a:r>
              <a:rPr lang="zh-CN" altLang="en-US" sz="2400" dirty="0">
                <a:solidFill>
                  <a:srgbClr val="004C80"/>
                </a:solidFill>
                <a:cs typeface="+mn-ea"/>
                <a:sym typeface="+mn-lt"/>
              </a:rPr>
              <a:t> </a:t>
            </a:r>
            <a:r>
              <a:rPr lang="zh-CN" altLang="en-US" sz="2800" dirty="0">
                <a:solidFill>
                  <a:schemeClr val="tx1">
                    <a:lumMod val="75000"/>
                    <a:lumOff val="25000"/>
                  </a:schemeClr>
                </a:solidFill>
                <a:cs typeface="+mn-ea"/>
                <a:sym typeface="+mn-lt"/>
              </a:rPr>
              <a:t>聊天系统</a:t>
            </a:r>
            <a:endParaRPr lang="en-US" altLang="zh-CN" sz="2800" dirty="0">
              <a:solidFill>
                <a:schemeClr val="tx1">
                  <a:lumMod val="75000"/>
                  <a:lumOff val="25000"/>
                </a:schemeClr>
              </a:solidFill>
              <a:cs typeface="+mn-ea"/>
              <a:sym typeface="+mn-lt"/>
            </a:endParaRPr>
          </a:p>
          <a:p>
            <a:r>
              <a:rPr lang="zh-CN" altLang="en-US" sz="1600" dirty="0">
                <a:solidFill>
                  <a:schemeClr val="tx1">
                    <a:lumMod val="75000"/>
                    <a:lumOff val="25000"/>
                  </a:schemeClr>
                </a:solidFill>
                <a:cs typeface="+mn-ea"/>
                <a:sym typeface="+mn-lt"/>
              </a:rPr>
              <a:t>使用</a:t>
            </a:r>
            <a:r>
              <a:rPr lang="en-US" altLang="zh-CN" sz="1600" dirty="0" err="1">
                <a:solidFill>
                  <a:schemeClr val="tx1">
                    <a:lumMod val="75000"/>
                    <a:lumOff val="25000"/>
                  </a:schemeClr>
                </a:solidFill>
                <a:cs typeface="+mn-ea"/>
                <a:sym typeface="+mn-lt"/>
              </a:rPr>
              <a:t>converse+openfire</a:t>
            </a:r>
            <a:r>
              <a:rPr lang="zh-CN" altLang="en-US" sz="1600" dirty="0">
                <a:solidFill>
                  <a:schemeClr val="tx1">
                    <a:lumMod val="75000"/>
                    <a:lumOff val="25000"/>
                  </a:schemeClr>
                </a:solidFill>
                <a:cs typeface="+mn-ea"/>
                <a:sym typeface="+mn-lt"/>
              </a:rPr>
              <a:t>进行实现</a:t>
            </a:r>
            <a:endParaRPr lang="en-US" altLang="zh-CN" sz="16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3" name="文本框 13"/>
          <p:cNvSpPr txBox="1"/>
          <p:nvPr/>
        </p:nvSpPr>
        <p:spPr>
          <a:xfrm>
            <a:off x="3890407" y="315404"/>
            <a:ext cx="5262979" cy="646331"/>
          </a:xfrm>
          <a:prstGeom prst="rect">
            <a:avLst/>
          </a:prstGeom>
          <a:noFill/>
          <a:effectLst/>
        </p:spPr>
        <p:txBody>
          <a:bodyPr wrap="none" rtlCol="0">
            <a:spAutoFit/>
          </a:bodyPr>
          <a:lstStyle/>
          <a:p>
            <a:r>
              <a:rPr lang="zh-CN" altLang="en-US" sz="3600" dirty="0">
                <a:solidFill>
                  <a:srgbClr val="2A3D52"/>
                </a:solidFill>
                <a:cs typeface="+mn-ea"/>
                <a:sym typeface="+mn-lt"/>
              </a:rPr>
              <a:t>研究思路</a:t>
            </a:r>
            <a:r>
              <a:rPr lang="en-US" altLang="zh-CN" sz="3600" dirty="0">
                <a:solidFill>
                  <a:srgbClr val="2A3D52"/>
                </a:solidFill>
                <a:cs typeface="+mn-ea"/>
                <a:sym typeface="+mn-lt"/>
              </a:rPr>
              <a:t>——</a:t>
            </a:r>
            <a:r>
              <a:rPr lang="zh-CN" altLang="en-US" sz="3600" dirty="0">
                <a:solidFill>
                  <a:srgbClr val="2A3D52"/>
                </a:solidFill>
                <a:cs typeface="+mn-ea"/>
                <a:sym typeface="+mn-lt"/>
              </a:rPr>
              <a:t>实现关键点</a:t>
            </a:r>
          </a:p>
        </p:txBody>
      </p:sp>
    </p:spTree>
    <p:extLst>
      <p:ext uri="{BB962C8B-B14F-4D97-AF65-F5344CB8AC3E}">
        <p14:creationId xmlns:p14="http://schemas.microsoft.com/office/powerpoint/2010/main" val="17863932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826141" cy="1862048"/>
          </a:xfrm>
          <a:prstGeom prst="rect">
            <a:avLst/>
          </a:prstGeom>
          <a:noFill/>
        </p:spPr>
        <p:txBody>
          <a:bodyPr wrap="none" rtlCol="0">
            <a:spAutoFit/>
          </a:bodyPr>
          <a:lstStyle/>
          <a:p>
            <a:r>
              <a:rPr lang="en-US" altLang="zh-CN" sz="11500" b="1" dirty="0">
                <a:solidFill>
                  <a:srgbClr val="2A3D52"/>
                </a:solidFill>
                <a:cs typeface="+mn-ea"/>
                <a:sym typeface="+mn-lt"/>
              </a:rPr>
              <a:t>04</a:t>
            </a:r>
            <a:endParaRPr lang="zh-CN" altLang="en-US" sz="11500" b="1" dirty="0">
              <a:solidFill>
                <a:srgbClr val="2A3D52"/>
              </a:solidFill>
              <a:cs typeface="+mn-ea"/>
              <a:sym typeface="+mn-lt"/>
            </a:endParaRPr>
          </a:p>
        </p:txBody>
      </p:sp>
      <p:sp>
        <p:nvSpPr>
          <p:cNvPr id="33" name="文本框 32"/>
          <p:cNvSpPr txBox="1"/>
          <p:nvPr/>
        </p:nvSpPr>
        <p:spPr>
          <a:xfrm>
            <a:off x="6302330" y="3295285"/>
            <a:ext cx="3877985" cy="1200329"/>
          </a:xfrm>
          <a:prstGeom prst="rect">
            <a:avLst/>
          </a:prstGeom>
          <a:noFill/>
        </p:spPr>
        <p:txBody>
          <a:bodyPr wrap="none" rtlCol="0">
            <a:spAutoFit/>
          </a:bodyPr>
          <a:lstStyle/>
          <a:p>
            <a:r>
              <a:rPr lang="zh-CN" altLang="en-US" sz="7200" b="1" dirty="0">
                <a:solidFill>
                  <a:srgbClr val="F8F8F8"/>
                </a:solidFill>
                <a:cs typeface="+mn-ea"/>
                <a:sym typeface="+mn-lt"/>
              </a:rPr>
              <a:t>进度安排</a:t>
            </a:r>
          </a:p>
        </p:txBody>
      </p:sp>
    </p:spTree>
    <p:extLst>
      <p:ext uri="{BB962C8B-B14F-4D97-AF65-F5344CB8AC3E}">
        <p14:creationId xmlns:p14="http://schemas.microsoft.com/office/powerpoint/2010/main" val="21243819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14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grpSp>
        <p:nvGrpSpPr>
          <p:cNvPr id="12" name="组合 11"/>
          <p:cNvGrpSpPr/>
          <p:nvPr/>
        </p:nvGrpSpPr>
        <p:grpSpPr>
          <a:xfrm>
            <a:off x="1302027" y="1776182"/>
            <a:ext cx="2480556" cy="1143173"/>
            <a:chOff x="1302027" y="1480755"/>
            <a:chExt cx="2480556" cy="1143173"/>
          </a:xfrm>
        </p:grpSpPr>
        <p:sp>
          <p:nvSpPr>
            <p:cNvPr id="15" name="任意多边形 14"/>
            <p:cNvSpPr/>
            <p:nvPr/>
          </p:nvSpPr>
          <p:spPr>
            <a:xfrm rot="5400000">
              <a:off x="1970718" y="812064"/>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16" name="图片 15"/>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8900000" flipV="1">
              <a:off x="2226305" y="2380080"/>
              <a:ext cx="769827" cy="151561"/>
            </a:xfrm>
            <a:prstGeom prst="rect">
              <a:avLst/>
            </a:prstGeom>
          </p:spPr>
        </p:pic>
        <p:sp>
          <p:nvSpPr>
            <p:cNvPr id="17" name="矩形 16"/>
            <p:cNvSpPr/>
            <p:nvPr/>
          </p:nvSpPr>
          <p:spPr>
            <a:xfrm>
              <a:off x="1391173" y="1829116"/>
              <a:ext cx="890516" cy="584775"/>
            </a:xfrm>
            <a:prstGeom prst="rect">
              <a:avLst/>
            </a:prstGeom>
          </p:spPr>
          <p:txBody>
            <a:bodyPr wrap="square">
              <a:spAutoFit/>
            </a:bodyPr>
            <a:lstStyle/>
            <a:p>
              <a:pPr algn="ctr"/>
              <a:r>
                <a:rPr lang="en-US" altLang="zh-CN" sz="3200" dirty="0">
                  <a:solidFill>
                    <a:srgbClr val="2A3D52"/>
                  </a:solidFill>
                  <a:cs typeface="+mn-ea"/>
                  <a:sym typeface="+mn-lt"/>
                </a:rPr>
                <a:t>01</a:t>
              </a:r>
              <a:endParaRPr lang="zh-CN" altLang="en-US" sz="3200" dirty="0">
                <a:solidFill>
                  <a:srgbClr val="2A3D52"/>
                </a:solidFill>
                <a:cs typeface="+mn-ea"/>
                <a:sym typeface="+mn-lt"/>
              </a:endParaRPr>
            </a:p>
          </p:txBody>
        </p:sp>
      </p:grpSp>
      <p:grpSp>
        <p:nvGrpSpPr>
          <p:cNvPr id="18" name="组合 17"/>
          <p:cNvGrpSpPr/>
          <p:nvPr/>
        </p:nvGrpSpPr>
        <p:grpSpPr>
          <a:xfrm>
            <a:off x="3203716" y="2733653"/>
            <a:ext cx="2480556" cy="1143173"/>
            <a:chOff x="3203716" y="2438226"/>
            <a:chExt cx="2480556" cy="1143173"/>
          </a:xfrm>
        </p:grpSpPr>
        <p:sp>
          <p:nvSpPr>
            <p:cNvPr id="19" name="任意多边形 18"/>
            <p:cNvSpPr/>
            <p:nvPr/>
          </p:nvSpPr>
          <p:spPr>
            <a:xfrm rot="5400000">
              <a:off x="3872407" y="1769535"/>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20" name="图片 19"/>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8900000" flipV="1">
              <a:off x="4088236" y="3367367"/>
              <a:ext cx="769827" cy="151561"/>
            </a:xfrm>
            <a:prstGeom prst="rect">
              <a:avLst/>
            </a:prstGeom>
          </p:spPr>
        </p:pic>
        <p:sp>
          <p:nvSpPr>
            <p:cNvPr id="21" name="矩形 20"/>
            <p:cNvSpPr/>
            <p:nvPr/>
          </p:nvSpPr>
          <p:spPr>
            <a:xfrm>
              <a:off x="3311599" y="2765133"/>
              <a:ext cx="890516" cy="584775"/>
            </a:xfrm>
            <a:prstGeom prst="rect">
              <a:avLst/>
            </a:prstGeom>
          </p:spPr>
          <p:txBody>
            <a:bodyPr wrap="square">
              <a:spAutoFit/>
            </a:bodyPr>
            <a:lstStyle/>
            <a:p>
              <a:pPr algn="ctr"/>
              <a:r>
                <a:rPr lang="en-US" altLang="zh-CN" sz="3200" dirty="0">
                  <a:solidFill>
                    <a:srgbClr val="2A3D52"/>
                  </a:solidFill>
                  <a:cs typeface="+mn-ea"/>
                  <a:sym typeface="+mn-lt"/>
                </a:rPr>
                <a:t>02</a:t>
              </a:r>
              <a:endParaRPr lang="zh-CN" altLang="en-US" sz="3200" dirty="0">
                <a:solidFill>
                  <a:srgbClr val="2A3D52"/>
                </a:solidFill>
                <a:cs typeface="+mn-ea"/>
                <a:sym typeface="+mn-lt"/>
              </a:endParaRPr>
            </a:p>
          </p:txBody>
        </p:sp>
      </p:grpSp>
      <p:grpSp>
        <p:nvGrpSpPr>
          <p:cNvPr id="22" name="组合 21"/>
          <p:cNvGrpSpPr/>
          <p:nvPr/>
        </p:nvGrpSpPr>
        <p:grpSpPr>
          <a:xfrm>
            <a:off x="1302026" y="4204644"/>
            <a:ext cx="2480556" cy="1143173"/>
            <a:chOff x="1302026" y="3909217"/>
            <a:chExt cx="2480556" cy="1143173"/>
          </a:xfrm>
        </p:grpSpPr>
        <p:sp>
          <p:nvSpPr>
            <p:cNvPr id="23" name="任意多边形 22"/>
            <p:cNvSpPr/>
            <p:nvPr/>
          </p:nvSpPr>
          <p:spPr>
            <a:xfrm rot="5400000">
              <a:off x="1970717" y="3240526"/>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24" name="图片 23"/>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8900000" flipV="1">
              <a:off x="2181970" y="4852946"/>
              <a:ext cx="769827" cy="151561"/>
            </a:xfrm>
            <a:prstGeom prst="rect">
              <a:avLst/>
            </a:prstGeom>
          </p:spPr>
        </p:pic>
        <p:sp>
          <p:nvSpPr>
            <p:cNvPr id="25" name="矩形 24"/>
            <p:cNvSpPr/>
            <p:nvPr/>
          </p:nvSpPr>
          <p:spPr>
            <a:xfrm>
              <a:off x="1395992" y="4241421"/>
              <a:ext cx="890516" cy="584775"/>
            </a:xfrm>
            <a:prstGeom prst="rect">
              <a:avLst/>
            </a:prstGeom>
          </p:spPr>
          <p:txBody>
            <a:bodyPr wrap="square">
              <a:spAutoFit/>
            </a:bodyPr>
            <a:lstStyle/>
            <a:p>
              <a:pPr algn="ctr"/>
              <a:r>
                <a:rPr lang="en-US" altLang="zh-CN" sz="3200" dirty="0">
                  <a:solidFill>
                    <a:srgbClr val="2A3D52"/>
                  </a:solidFill>
                  <a:cs typeface="+mn-ea"/>
                  <a:sym typeface="+mn-lt"/>
                </a:rPr>
                <a:t>03</a:t>
              </a:r>
              <a:endParaRPr lang="zh-CN" altLang="en-US" sz="3200" dirty="0">
                <a:solidFill>
                  <a:srgbClr val="2A3D52"/>
                </a:solidFill>
                <a:cs typeface="+mn-ea"/>
                <a:sym typeface="+mn-lt"/>
              </a:endParaRPr>
            </a:p>
          </p:txBody>
        </p:sp>
      </p:grpSp>
      <p:grpSp>
        <p:nvGrpSpPr>
          <p:cNvPr id="26" name="组合 25"/>
          <p:cNvGrpSpPr/>
          <p:nvPr/>
        </p:nvGrpSpPr>
        <p:grpSpPr>
          <a:xfrm>
            <a:off x="3203715" y="5162115"/>
            <a:ext cx="2480556" cy="1143173"/>
            <a:chOff x="3203715" y="4866688"/>
            <a:chExt cx="2480556" cy="1143173"/>
          </a:xfrm>
        </p:grpSpPr>
        <p:sp>
          <p:nvSpPr>
            <p:cNvPr id="27" name="任意多边形 26"/>
            <p:cNvSpPr/>
            <p:nvPr/>
          </p:nvSpPr>
          <p:spPr>
            <a:xfrm rot="5400000">
              <a:off x="3872406" y="4197997"/>
              <a:ext cx="1143173" cy="2480556"/>
            </a:xfrm>
            <a:custGeom>
              <a:avLst/>
              <a:gdLst>
                <a:gd name="connsiteX0" fmla="*/ 0 w 1143173"/>
                <a:gd name="connsiteY0" fmla="*/ 371036 h 2480556"/>
                <a:gd name="connsiteX1" fmla="*/ 258506 w 1143173"/>
                <a:gd name="connsiteY1" fmla="*/ 0 h 2480556"/>
                <a:gd name="connsiteX2" fmla="*/ 517012 w 1143173"/>
                <a:gd name="connsiteY2" fmla="*/ 371036 h 2480556"/>
                <a:gd name="connsiteX3" fmla="*/ 367921 w 1143173"/>
                <a:gd name="connsiteY3" fmla="*/ 371036 h 2480556"/>
                <a:gd name="connsiteX4" fmla="*/ 367921 w 1143173"/>
                <a:gd name="connsiteY4" fmla="*/ 2147526 h 2480556"/>
                <a:gd name="connsiteX5" fmla="*/ 478978 w 1143173"/>
                <a:gd name="connsiteY5" fmla="*/ 2258583 h 2480556"/>
                <a:gd name="connsiteX6" fmla="*/ 823395 w 1143173"/>
                <a:gd name="connsiteY6" fmla="*/ 2258583 h 2480556"/>
                <a:gd name="connsiteX7" fmla="*/ 934452 w 1143173"/>
                <a:gd name="connsiteY7" fmla="*/ 2147526 h 2480556"/>
                <a:gd name="connsiteX8" fmla="*/ 934452 w 1143173"/>
                <a:gd name="connsiteY8" fmla="*/ 1039913 h 2480556"/>
                <a:gd name="connsiteX9" fmla="*/ 1143173 w 1143173"/>
                <a:gd name="connsiteY9" fmla="*/ 1248634 h 2480556"/>
                <a:gd name="connsiteX10" fmla="*/ 1143173 w 1143173"/>
                <a:gd name="connsiteY10" fmla="*/ 2166826 h 2480556"/>
                <a:gd name="connsiteX11" fmla="*/ 829443 w 1143173"/>
                <a:gd name="connsiteY11" fmla="*/ 2480556 h 2480556"/>
                <a:gd name="connsiteX12" fmla="*/ 472929 w 1143173"/>
                <a:gd name="connsiteY12" fmla="*/ 2480556 h 2480556"/>
                <a:gd name="connsiteX13" fmla="*/ 159199 w 1143173"/>
                <a:gd name="connsiteY13" fmla="*/ 2166826 h 2480556"/>
                <a:gd name="connsiteX14" fmla="*/ 159199 w 1143173"/>
                <a:gd name="connsiteY14" fmla="*/ 371036 h 2480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173" h="2480556">
                  <a:moveTo>
                    <a:pt x="0" y="371036"/>
                  </a:moveTo>
                  <a:lnTo>
                    <a:pt x="258506" y="0"/>
                  </a:lnTo>
                  <a:lnTo>
                    <a:pt x="517012" y="371036"/>
                  </a:lnTo>
                  <a:lnTo>
                    <a:pt x="367921" y="371036"/>
                  </a:lnTo>
                  <a:lnTo>
                    <a:pt x="367921" y="2147526"/>
                  </a:lnTo>
                  <a:cubicBezTo>
                    <a:pt x="367921" y="2208861"/>
                    <a:pt x="417643" y="2258583"/>
                    <a:pt x="478978" y="2258583"/>
                  </a:cubicBezTo>
                  <a:lnTo>
                    <a:pt x="823395" y="2258583"/>
                  </a:lnTo>
                  <a:cubicBezTo>
                    <a:pt x="884730" y="2258583"/>
                    <a:pt x="934452" y="2208861"/>
                    <a:pt x="934452" y="2147526"/>
                  </a:cubicBezTo>
                  <a:lnTo>
                    <a:pt x="934452" y="1039913"/>
                  </a:lnTo>
                  <a:lnTo>
                    <a:pt x="1143173" y="1248634"/>
                  </a:lnTo>
                  <a:lnTo>
                    <a:pt x="1143173" y="2166826"/>
                  </a:lnTo>
                  <a:cubicBezTo>
                    <a:pt x="1143173" y="2340094"/>
                    <a:pt x="1002711" y="2480556"/>
                    <a:pt x="829443" y="2480556"/>
                  </a:cubicBezTo>
                  <a:lnTo>
                    <a:pt x="472929" y="2480556"/>
                  </a:lnTo>
                  <a:cubicBezTo>
                    <a:pt x="299661" y="2480556"/>
                    <a:pt x="159199" y="2340094"/>
                    <a:pt x="159199" y="2166826"/>
                  </a:cubicBezTo>
                  <a:lnTo>
                    <a:pt x="159199" y="371036"/>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pic>
          <p:nvPicPr>
            <p:cNvPr id="28" name="图片 27"/>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8900000" flipV="1">
              <a:off x="4063779" y="5830294"/>
              <a:ext cx="769827" cy="151561"/>
            </a:xfrm>
            <a:prstGeom prst="rect">
              <a:avLst/>
            </a:prstGeom>
          </p:spPr>
        </p:pic>
        <p:sp>
          <p:nvSpPr>
            <p:cNvPr id="29" name="矩形 28"/>
            <p:cNvSpPr/>
            <p:nvPr/>
          </p:nvSpPr>
          <p:spPr>
            <a:xfrm>
              <a:off x="3311599" y="5211845"/>
              <a:ext cx="890516" cy="584775"/>
            </a:xfrm>
            <a:prstGeom prst="rect">
              <a:avLst/>
            </a:prstGeom>
          </p:spPr>
          <p:txBody>
            <a:bodyPr wrap="square">
              <a:spAutoFit/>
            </a:bodyPr>
            <a:lstStyle/>
            <a:p>
              <a:pPr algn="ctr"/>
              <a:r>
                <a:rPr lang="en-US" altLang="zh-CN" sz="3200" dirty="0">
                  <a:solidFill>
                    <a:srgbClr val="2A3D52"/>
                  </a:solidFill>
                  <a:cs typeface="+mn-ea"/>
                  <a:sym typeface="+mn-lt"/>
                </a:rPr>
                <a:t>04</a:t>
              </a:r>
              <a:endParaRPr lang="zh-CN" altLang="en-US" sz="3200" dirty="0">
                <a:solidFill>
                  <a:srgbClr val="2A3D52"/>
                </a:solidFill>
                <a:cs typeface="+mn-ea"/>
                <a:sym typeface="+mn-lt"/>
              </a:endParaRPr>
            </a:p>
          </p:txBody>
        </p:sp>
      </p:grpSp>
      <p:sp>
        <p:nvSpPr>
          <p:cNvPr id="30" name="任意多边形 29"/>
          <p:cNvSpPr/>
          <p:nvPr/>
        </p:nvSpPr>
        <p:spPr>
          <a:xfrm>
            <a:off x="2226365" y="2442279"/>
            <a:ext cx="5516218" cy="0"/>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任意多边形 30"/>
          <p:cNvSpPr/>
          <p:nvPr/>
        </p:nvSpPr>
        <p:spPr>
          <a:xfrm>
            <a:off x="2241123" y="4898393"/>
            <a:ext cx="5516218" cy="0"/>
          </a:xfrm>
          <a:custGeom>
            <a:avLst/>
            <a:gdLst>
              <a:gd name="connsiteX0" fmla="*/ 0 w 5516218"/>
              <a:gd name="connsiteY0" fmla="*/ 0 h 0"/>
              <a:gd name="connsiteX1" fmla="*/ 5516218 w 5516218"/>
              <a:gd name="connsiteY1" fmla="*/ 0 h 0"/>
            </a:gdLst>
            <a:ahLst/>
            <a:cxnLst>
              <a:cxn ang="0">
                <a:pos x="connsiteX0" y="connsiteY0"/>
              </a:cxn>
              <a:cxn ang="0">
                <a:pos x="connsiteX1" y="connsiteY1"/>
              </a:cxn>
            </a:cxnLst>
            <a:rect l="l" t="t" r="r" b="b"/>
            <a:pathLst>
              <a:path w="5516218">
                <a:moveTo>
                  <a:pt x="0" y="0"/>
                </a:moveTo>
                <a:lnTo>
                  <a:pt x="5516218"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任意多边形 31"/>
          <p:cNvSpPr/>
          <p:nvPr/>
        </p:nvSpPr>
        <p:spPr>
          <a:xfrm>
            <a:off x="4065104" y="3396436"/>
            <a:ext cx="3707296" cy="0"/>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任意多边形 32"/>
          <p:cNvSpPr/>
          <p:nvPr/>
        </p:nvSpPr>
        <p:spPr>
          <a:xfrm>
            <a:off x="4099926" y="5856715"/>
            <a:ext cx="3707296" cy="0"/>
          </a:xfrm>
          <a:custGeom>
            <a:avLst/>
            <a:gdLst>
              <a:gd name="connsiteX0" fmla="*/ 0 w 3707296"/>
              <a:gd name="connsiteY0" fmla="*/ 0 h 0"/>
              <a:gd name="connsiteX1" fmla="*/ 3707296 w 3707296"/>
              <a:gd name="connsiteY1" fmla="*/ 0 h 0"/>
            </a:gdLst>
            <a:ahLst/>
            <a:cxnLst>
              <a:cxn ang="0">
                <a:pos x="connsiteX0" y="connsiteY0"/>
              </a:cxn>
              <a:cxn ang="0">
                <a:pos x="connsiteX1" y="connsiteY1"/>
              </a:cxn>
            </a:cxnLst>
            <a:rect l="l" t="t" r="r" b="b"/>
            <a:pathLst>
              <a:path w="3707296">
                <a:moveTo>
                  <a:pt x="0" y="0"/>
                </a:moveTo>
                <a:lnTo>
                  <a:pt x="3707296"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8180950" y="2043356"/>
            <a:ext cx="2960111" cy="1600438"/>
          </a:xfrm>
          <a:prstGeom prst="rect">
            <a:avLst/>
          </a:prstGeom>
          <a:noFill/>
          <a:effectLst/>
        </p:spPr>
        <p:txBody>
          <a:bodyPr wrap="square" rtlCol="0">
            <a:spAutoFit/>
          </a:bodyPr>
          <a:lstStyle/>
          <a:p>
            <a:r>
              <a:rPr lang="zh-CN" altLang="en-US" dirty="0">
                <a:solidFill>
                  <a:srgbClr val="004C80"/>
                </a:solidFill>
                <a:cs typeface="+mn-ea"/>
                <a:sym typeface="+mn-lt"/>
              </a:rPr>
              <a:t> </a:t>
            </a:r>
            <a:r>
              <a:rPr lang="en-US" altLang="zh-CN" sz="2400" dirty="0">
                <a:solidFill>
                  <a:schemeClr val="tx1">
                    <a:lumMod val="75000"/>
                    <a:lumOff val="25000"/>
                  </a:schemeClr>
                </a:solidFill>
                <a:cs typeface="+mn-ea"/>
                <a:sym typeface="+mn-lt"/>
              </a:rPr>
              <a:t>2020</a:t>
            </a:r>
            <a:r>
              <a:rPr lang="zh-CN" altLang="en-US" sz="2400" dirty="0">
                <a:solidFill>
                  <a:schemeClr val="tx1">
                    <a:lumMod val="75000"/>
                    <a:lumOff val="25000"/>
                  </a:schemeClr>
                </a:solidFill>
                <a:cs typeface="+mn-ea"/>
                <a:sym typeface="+mn-lt"/>
              </a:rPr>
              <a:t>年</a:t>
            </a:r>
            <a:r>
              <a:rPr lang="en-US" altLang="zh-CN" sz="2400" dirty="0">
                <a:solidFill>
                  <a:schemeClr val="tx1">
                    <a:lumMod val="75000"/>
                    <a:lumOff val="25000"/>
                  </a:schemeClr>
                </a:solidFill>
                <a:cs typeface="+mn-ea"/>
                <a:sym typeface="+mn-lt"/>
              </a:rPr>
              <a:t>11</a:t>
            </a:r>
            <a:r>
              <a:rPr lang="zh-CN" altLang="en-US" sz="2400" dirty="0">
                <a:solidFill>
                  <a:schemeClr val="tx1">
                    <a:lumMod val="75000"/>
                    <a:lumOff val="25000"/>
                  </a:schemeClr>
                </a:solidFill>
                <a:cs typeface="+mn-ea"/>
                <a:sym typeface="+mn-lt"/>
              </a:rPr>
              <a:t>月到</a:t>
            </a:r>
            <a:r>
              <a:rPr lang="en-US" altLang="zh-CN" sz="2400" dirty="0">
                <a:solidFill>
                  <a:schemeClr val="tx1">
                    <a:lumMod val="75000"/>
                    <a:lumOff val="25000"/>
                  </a:schemeClr>
                </a:solidFill>
                <a:cs typeface="+mn-ea"/>
                <a:sym typeface="+mn-lt"/>
              </a:rPr>
              <a:t>12</a:t>
            </a:r>
            <a:r>
              <a:rPr lang="zh-CN" altLang="en-US" sz="2400" dirty="0">
                <a:solidFill>
                  <a:schemeClr val="tx1">
                    <a:lumMod val="75000"/>
                    <a:lumOff val="25000"/>
                  </a:schemeClr>
                </a:solidFill>
                <a:cs typeface="+mn-ea"/>
                <a:sym typeface="+mn-lt"/>
              </a:rPr>
              <a:t>月</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完成课题背景研究，确定系统功能，确定技术路线，查阅相关资料，完成课题可行性分析，需求分析</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6" name="文本框 35"/>
          <p:cNvSpPr txBox="1"/>
          <p:nvPr/>
        </p:nvSpPr>
        <p:spPr>
          <a:xfrm>
            <a:off x="8180950" y="3141752"/>
            <a:ext cx="2480557" cy="1384995"/>
          </a:xfrm>
          <a:prstGeom prst="rect">
            <a:avLst/>
          </a:prstGeom>
          <a:noFill/>
          <a:effectLst/>
        </p:spPr>
        <p:txBody>
          <a:bodyPr wrap="square" rtlCol="0">
            <a:spAutoFit/>
          </a:bodyPr>
          <a:lstStyle/>
          <a:p>
            <a:r>
              <a:rPr lang="zh-CN" altLang="en-US" dirty="0">
                <a:solidFill>
                  <a:srgbClr val="004C80"/>
                </a:solidFill>
                <a:cs typeface="+mn-ea"/>
                <a:sym typeface="+mn-lt"/>
              </a:rPr>
              <a:t> </a:t>
            </a:r>
            <a:r>
              <a:rPr lang="en-US" altLang="zh-CN" sz="2400" dirty="0">
                <a:solidFill>
                  <a:schemeClr val="tx1">
                    <a:lumMod val="75000"/>
                    <a:lumOff val="25000"/>
                  </a:schemeClr>
                </a:solidFill>
                <a:cs typeface="+mn-ea"/>
                <a:sym typeface="+mn-lt"/>
              </a:rPr>
              <a:t>2021</a:t>
            </a:r>
            <a:r>
              <a:rPr lang="zh-CN" altLang="en-US" sz="2400" dirty="0">
                <a:solidFill>
                  <a:schemeClr val="tx1">
                    <a:lumMod val="75000"/>
                    <a:lumOff val="25000"/>
                  </a:schemeClr>
                </a:solidFill>
                <a:cs typeface="+mn-ea"/>
                <a:sym typeface="+mn-lt"/>
              </a:rPr>
              <a:t>年</a:t>
            </a:r>
            <a:r>
              <a:rPr lang="en-US" altLang="zh-CN" sz="2400" dirty="0">
                <a:solidFill>
                  <a:schemeClr val="tx1">
                    <a:lumMod val="75000"/>
                    <a:lumOff val="25000"/>
                  </a:schemeClr>
                </a:solidFill>
                <a:cs typeface="+mn-ea"/>
                <a:sym typeface="+mn-lt"/>
              </a:rPr>
              <a:t>1</a:t>
            </a:r>
            <a:r>
              <a:rPr lang="zh-CN" altLang="en-US" sz="2400" dirty="0">
                <a:solidFill>
                  <a:schemeClr val="tx1">
                    <a:lumMod val="75000"/>
                    <a:lumOff val="25000"/>
                  </a:schemeClr>
                </a:solidFill>
                <a:cs typeface="+mn-ea"/>
                <a:sym typeface="+mn-lt"/>
              </a:rPr>
              <a:t>月</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完成数据库设计、课题设计</a:t>
            </a:r>
            <a:r>
              <a:rPr lang="zh-CN" altLang="en-US" sz="1400" dirty="0">
                <a:solidFill>
                  <a:schemeClr val="tx1">
                    <a:lumMod val="75000"/>
                    <a:lumOff val="25000"/>
                  </a:schemeClr>
                </a:solidFill>
                <a:cs typeface="+mn-ea"/>
              </a:rPr>
              <a:t>。</a:t>
            </a:r>
            <a:r>
              <a:rPr lang="zh-CN" altLang="zh-CN" sz="1400" dirty="0">
                <a:solidFill>
                  <a:schemeClr val="tx1">
                    <a:lumMod val="75000"/>
                    <a:lumOff val="25000"/>
                  </a:schemeClr>
                </a:solidFill>
                <a:cs typeface="+mn-ea"/>
              </a:rPr>
              <a:t>完成基础功能的开发使用</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7" name="文本框 36"/>
          <p:cNvSpPr txBox="1"/>
          <p:nvPr/>
        </p:nvSpPr>
        <p:spPr>
          <a:xfrm>
            <a:off x="8180950" y="4490068"/>
            <a:ext cx="2709025" cy="1384995"/>
          </a:xfrm>
          <a:prstGeom prst="rect">
            <a:avLst/>
          </a:prstGeom>
          <a:noFill/>
          <a:effectLst/>
        </p:spPr>
        <p:txBody>
          <a:bodyPr wrap="square" rtlCol="0">
            <a:spAutoFit/>
          </a:bodyPr>
          <a:lstStyle/>
          <a:p>
            <a:r>
              <a:rPr lang="zh-CN" altLang="en-US" sz="2000" dirty="0">
                <a:solidFill>
                  <a:srgbClr val="004C80"/>
                </a:solidFill>
                <a:cs typeface="+mn-ea"/>
                <a:sym typeface="+mn-lt"/>
              </a:rPr>
              <a:t> </a:t>
            </a:r>
            <a:r>
              <a:rPr lang="en-US" altLang="zh-CN" sz="2400" dirty="0">
                <a:solidFill>
                  <a:schemeClr val="tx1">
                    <a:lumMod val="75000"/>
                    <a:lumOff val="25000"/>
                  </a:schemeClr>
                </a:solidFill>
                <a:cs typeface="+mn-ea"/>
                <a:sym typeface="+mn-lt"/>
              </a:rPr>
              <a:t>2021</a:t>
            </a:r>
            <a:r>
              <a:rPr lang="zh-CN" altLang="en-US" sz="2400" dirty="0">
                <a:solidFill>
                  <a:schemeClr val="tx1">
                    <a:lumMod val="75000"/>
                    <a:lumOff val="25000"/>
                  </a:schemeClr>
                </a:solidFill>
                <a:cs typeface="+mn-ea"/>
                <a:sym typeface="+mn-lt"/>
              </a:rPr>
              <a:t>年</a:t>
            </a:r>
            <a:r>
              <a:rPr lang="en-US" altLang="zh-CN" sz="2400" dirty="0">
                <a:solidFill>
                  <a:schemeClr val="tx1">
                    <a:lumMod val="75000"/>
                    <a:lumOff val="25000"/>
                  </a:schemeClr>
                </a:solidFill>
                <a:cs typeface="+mn-ea"/>
                <a:sym typeface="+mn-lt"/>
              </a:rPr>
              <a:t>2</a:t>
            </a:r>
            <a:r>
              <a:rPr lang="zh-CN" altLang="en-US" sz="2400" dirty="0">
                <a:solidFill>
                  <a:schemeClr val="tx1">
                    <a:lumMod val="75000"/>
                    <a:lumOff val="25000"/>
                  </a:schemeClr>
                </a:solidFill>
                <a:cs typeface="+mn-ea"/>
                <a:sym typeface="+mn-lt"/>
              </a:rPr>
              <a:t>月到</a:t>
            </a:r>
            <a:r>
              <a:rPr lang="en-US" altLang="zh-CN" sz="2400" dirty="0">
                <a:solidFill>
                  <a:schemeClr val="tx1">
                    <a:lumMod val="75000"/>
                    <a:lumOff val="25000"/>
                  </a:schemeClr>
                </a:solidFill>
                <a:cs typeface="+mn-ea"/>
                <a:sym typeface="+mn-lt"/>
              </a:rPr>
              <a:t>3</a:t>
            </a:r>
            <a:r>
              <a:rPr lang="zh-CN" altLang="en-US" sz="2400" dirty="0">
                <a:solidFill>
                  <a:schemeClr val="tx1">
                    <a:lumMod val="75000"/>
                    <a:lumOff val="25000"/>
                  </a:schemeClr>
                </a:solidFill>
                <a:cs typeface="+mn-ea"/>
                <a:sym typeface="+mn-lt"/>
              </a:rPr>
              <a:t>月</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完成推荐功能的开发以及系统开发、测试，提交系统测试报告</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8" name="文本框 37"/>
          <p:cNvSpPr txBox="1"/>
          <p:nvPr/>
        </p:nvSpPr>
        <p:spPr>
          <a:xfrm>
            <a:off x="8180950" y="5507272"/>
            <a:ext cx="2598903" cy="1384995"/>
          </a:xfrm>
          <a:prstGeom prst="rect">
            <a:avLst/>
          </a:prstGeom>
          <a:noFill/>
          <a:effectLst/>
        </p:spPr>
        <p:txBody>
          <a:bodyPr wrap="square" rtlCol="0">
            <a:spAutoFit/>
          </a:bodyPr>
          <a:lstStyle/>
          <a:p>
            <a:r>
              <a:rPr lang="zh-CN" altLang="en-US" dirty="0">
                <a:solidFill>
                  <a:srgbClr val="004C80"/>
                </a:solidFill>
                <a:cs typeface="+mn-ea"/>
                <a:sym typeface="+mn-lt"/>
              </a:rPr>
              <a:t> </a:t>
            </a:r>
            <a:r>
              <a:rPr lang="en-US" altLang="zh-CN" sz="2400" dirty="0">
                <a:solidFill>
                  <a:schemeClr val="tx1">
                    <a:lumMod val="75000"/>
                    <a:lumOff val="25000"/>
                  </a:schemeClr>
                </a:solidFill>
                <a:cs typeface="+mn-ea"/>
                <a:sym typeface="+mn-lt"/>
              </a:rPr>
              <a:t>2021</a:t>
            </a:r>
            <a:r>
              <a:rPr lang="zh-CN" altLang="en-US" sz="2400" dirty="0">
                <a:solidFill>
                  <a:schemeClr val="tx1">
                    <a:lumMod val="75000"/>
                    <a:lumOff val="25000"/>
                  </a:schemeClr>
                </a:solidFill>
                <a:cs typeface="+mn-ea"/>
                <a:sym typeface="+mn-lt"/>
              </a:rPr>
              <a:t>年</a:t>
            </a:r>
            <a:r>
              <a:rPr lang="en-US" altLang="zh-CN" sz="2400" dirty="0">
                <a:solidFill>
                  <a:schemeClr val="tx1">
                    <a:lumMod val="75000"/>
                    <a:lumOff val="25000"/>
                  </a:schemeClr>
                </a:solidFill>
                <a:cs typeface="+mn-ea"/>
                <a:sym typeface="+mn-lt"/>
              </a:rPr>
              <a:t>4</a:t>
            </a:r>
            <a:r>
              <a:rPr lang="zh-CN" altLang="en-US" sz="2400" dirty="0">
                <a:solidFill>
                  <a:schemeClr val="tx1">
                    <a:lumMod val="75000"/>
                    <a:lumOff val="25000"/>
                  </a:schemeClr>
                </a:solidFill>
                <a:cs typeface="+mn-ea"/>
                <a:sym typeface="+mn-lt"/>
              </a:rPr>
              <a:t>月到</a:t>
            </a:r>
            <a:r>
              <a:rPr lang="en-US" altLang="zh-CN" sz="2400" dirty="0">
                <a:solidFill>
                  <a:schemeClr val="tx1">
                    <a:lumMod val="75000"/>
                    <a:lumOff val="25000"/>
                  </a:schemeClr>
                </a:solidFill>
                <a:cs typeface="+mn-ea"/>
                <a:sym typeface="+mn-lt"/>
              </a:rPr>
              <a:t>6</a:t>
            </a:r>
            <a:r>
              <a:rPr lang="zh-CN" altLang="en-US" sz="2400" dirty="0">
                <a:solidFill>
                  <a:schemeClr val="tx1">
                    <a:lumMod val="75000"/>
                    <a:lumOff val="25000"/>
                  </a:schemeClr>
                </a:solidFill>
                <a:cs typeface="+mn-ea"/>
                <a:sym typeface="+mn-lt"/>
              </a:rPr>
              <a:t>月</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对测试后的系统进行改进并完善，撰写论文和答辩</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9" name="文本框 13"/>
          <p:cNvSpPr txBox="1"/>
          <p:nvPr/>
        </p:nvSpPr>
        <p:spPr>
          <a:xfrm>
            <a:off x="4022779" y="241054"/>
            <a:ext cx="2031325" cy="646331"/>
          </a:xfrm>
          <a:prstGeom prst="rect">
            <a:avLst/>
          </a:prstGeom>
          <a:noFill/>
          <a:effectLst/>
        </p:spPr>
        <p:txBody>
          <a:bodyPr wrap="none" rtlCol="0">
            <a:spAutoFit/>
          </a:bodyPr>
          <a:lstStyle/>
          <a:p>
            <a:r>
              <a:rPr lang="zh-CN" altLang="en-US" sz="3600" dirty="0">
                <a:solidFill>
                  <a:srgbClr val="2A3D52"/>
                </a:solidFill>
                <a:cs typeface="+mn-ea"/>
                <a:sym typeface="+mn-lt"/>
              </a:rPr>
              <a:t>进度安排</a:t>
            </a:r>
          </a:p>
        </p:txBody>
      </p:sp>
    </p:spTree>
    <p:extLst>
      <p:ext uri="{BB962C8B-B14F-4D97-AF65-F5344CB8AC3E}">
        <p14:creationId xmlns:p14="http://schemas.microsoft.com/office/powerpoint/2010/main" val="38815174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826141" cy="1862048"/>
          </a:xfrm>
          <a:prstGeom prst="rect">
            <a:avLst/>
          </a:prstGeom>
          <a:noFill/>
        </p:spPr>
        <p:txBody>
          <a:bodyPr wrap="none" rtlCol="0">
            <a:spAutoFit/>
          </a:bodyPr>
          <a:lstStyle/>
          <a:p>
            <a:r>
              <a:rPr lang="en-US" altLang="zh-CN" sz="11500" b="1" dirty="0">
                <a:solidFill>
                  <a:srgbClr val="2A3D52"/>
                </a:solidFill>
                <a:cs typeface="+mn-ea"/>
                <a:sym typeface="+mn-lt"/>
              </a:rPr>
              <a:t>05</a:t>
            </a:r>
            <a:endParaRPr lang="zh-CN" altLang="en-US" sz="11500" b="1" dirty="0">
              <a:solidFill>
                <a:srgbClr val="2A3D52"/>
              </a:solidFill>
              <a:cs typeface="+mn-ea"/>
              <a:sym typeface="+mn-lt"/>
            </a:endParaRPr>
          </a:p>
        </p:txBody>
      </p:sp>
      <p:sp>
        <p:nvSpPr>
          <p:cNvPr id="33" name="文本框 32"/>
          <p:cNvSpPr txBox="1"/>
          <p:nvPr/>
        </p:nvSpPr>
        <p:spPr>
          <a:xfrm>
            <a:off x="6302330" y="3295285"/>
            <a:ext cx="3877985" cy="1200329"/>
          </a:xfrm>
          <a:prstGeom prst="rect">
            <a:avLst/>
          </a:prstGeom>
          <a:noFill/>
        </p:spPr>
        <p:txBody>
          <a:bodyPr wrap="none" rtlCol="0">
            <a:spAutoFit/>
          </a:bodyPr>
          <a:lstStyle/>
          <a:p>
            <a:r>
              <a:rPr lang="zh-CN" altLang="en-US" sz="7200" b="1" dirty="0">
                <a:solidFill>
                  <a:srgbClr val="F8F8F8"/>
                </a:solidFill>
                <a:cs typeface="+mn-ea"/>
                <a:sym typeface="+mn-lt"/>
              </a:rPr>
              <a:t>原型展示</a:t>
            </a:r>
          </a:p>
        </p:txBody>
      </p:sp>
    </p:spTree>
    <p:extLst>
      <p:ext uri="{BB962C8B-B14F-4D97-AF65-F5344CB8AC3E}">
        <p14:creationId xmlns:p14="http://schemas.microsoft.com/office/powerpoint/2010/main" val="40124846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14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39" name="文本框 13"/>
          <p:cNvSpPr txBox="1"/>
          <p:nvPr/>
        </p:nvSpPr>
        <p:spPr>
          <a:xfrm>
            <a:off x="4022779" y="241054"/>
            <a:ext cx="2031325" cy="646331"/>
          </a:xfrm>
          <a:prstGeom prst="rect">
            <a:avLst/>
          </a:prstGeom>
          <a:noFill/>
          <a:effectLst/>
        </p:spPr>
        <p:txBody>
          <a:bodyPr wrap="none" rtlCol="0">
            <a:spAutoFit/>
          </a:bodyPr>
          <a:lstStyle/>
          <a:p>
            <a:r>
              <a:rPr lang="zh-CN" altLang="en-US" sz="3600" dirty="0">
                <a:solidFill>
                  <a:srgbClr val="2A3D52"/>
                </a:solidFill>
                <a:cs typeface="+mn-ea"/>
                <a:sym typeface="+mn-lt"/>
              </a:rPr>
              <a:t>原型展示</a:t>
            </a:r>
          </a:p>
        </p:txBody>
      </p:sp>
      <p:pic>
        <p:nvPicPr>
          <p:cNvPr id="3" name="图片 2">
            <a:extLst>
              <a:ext uri="{FF2B5EF4-FFF2-40B4-BE49-F238E27FC236}">
                <a16:creationId xmlns:a16="http://schemas.microsoft.com/office/drawing/2014/main" id="{482BDCA1-16B2-4DDC-A48D-C7EBC9AA219E}"/>
              </a:ext>
            </a:extLst>
          </p:cNvPr>
          <p:cNvPicPr>
            <a:picLocks noChangeAspect="1"/>
          </p:cNvPicPr>
          <p:nvPr/>
        </p:nvPicPr>
        <p:blipFill>
          <a:blip r:embed="rId9"/>
          <a:stretch>
            <a:fillRect/>
          </a:stretch>
        </p:blipFill>
        <p:spPr>
          <a:xfrm>
            <a:off x="566785" y="1287547"/>
            <a:ext cx="10604558" cy="5505760"/>
          </a:xfrm>
          <a:prstGeom prst="rect">
            <a:avLst/>
          </a:prstGeom>
        </p:spPr>
      </p:pic>
    </p:spTree>
    <p:extLst>
      <p:ext uri="{BB962C8B-B14F-4D97-AF65-F5344CB8AC3E}">
        <p14:creationId xmlns:p14="http://schemas.microsoft.com/office/powerpoint/2010/main" val="3788913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14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39" name="文本框 13"/>
          <p:cNvSpPr txBox="1"/>
          <p:nvPr/>
        </p:nvSpPr>
        <p:spPr>
          <a:xfrm>
            <a:off x="4022779" y="241054"/>
            <a:ext cx="2031325" cy="646331"/>
          </a:xfrm>
          <a:prstGeom prst="rect">
            <a:avLst/>
          </a:prstGeom>
          <a:noFill/>
          <a:effectLst/>
        </p:spPr>
        <p:txBody>
          <a:bodyPr wrap="none" rtlCol="0">
            <a:spAutoFit/>
          </a:bodyPr>
          <a:lstStyle/>
          <a:p>
            <a:r>
              <a:rPr lang="zh-CN" altLang="en-US" sz="3600" dirty="0">
                <a:solidFill>
                  <a:srgbClr val="2A3D52"/>
                </a:solidFill>
                <a:cs typeface="+mn-ea"/>
                <a:sym typeface="+mn-lt"/>
              </a:rPr>
              <a:t>原型展示</a:t>
            </a:r>
          </a:p>
        </p:txBody>
      </p:sp>
      <p:pic>
        <p:nvPicPr>
          <p:cNvPr id="7" name="图片 6">
            <a:extLst>
              <a:ext uri="{FF2B5EF4-FFF2-40B4-BE49-F238E27FC236}">
                <a16:creationId xmlns:a16="http://schemas.microsoft.com/office/drawing/2014/main" id="{592C056E-3219-44F9-9EFB-C7E69289480D}"/>
              </a:ext>
            </a:extLst>
          </p:cNvPr>
          <p:cNvPicPr>
            <a:picLocks noChangeAspect="1"/>
          </p:cNvPicPr>
          <p:nvPr/>
        </p:nvPicPr>
        <p:blipFill>
          <a:blip r:embed="rId9"/>
          <a:stretch>
            <a:fillRect/>
          </a:stretch>
        </p:blipFill>
        <p:spPr>
          <a:xfrm>
            <a:off x="566785" y="1287547"/>
            <a:ext cx="11058429" cy="5203576"/>
          </a:xfrm>
          <a:prstGeom prst="rect">
            <a:avLst/>
          </a:prstGeom>
        </p:spPr>
      </p:pic>
    </p:spTree>
    <p:extLst>
      <p:ext uri="{BB962C8B-B14F-4D97-AF65-F5344CB8AC3E}">
        <p14:creationId xmlns:p14="http://schemas.microsoft.com/office/powerpoint/2010/main" val="10371892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7014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39" name="文本框 13"/>
          <p:cNvSpPr txBox="1"/>
          <p:nvPr/>
        </p:nvSpPr>
        <p:spPr>
          <a:xfrm>
            <a:off x="4022779" y="241054"/>
            <a:ext cx="2031325" cy="646331"/>
          </a:xfrm>
          <a:prstGeom prst="rect">
            <a:avLst/>
          </a:prstGeom>
          <a:noFill/>
          <a:effectLst/>
        </p:spPr>
        <p:txBody>
          <a:bodyPr wrap="none" rtlCol="0">
            <a:spAutoFit/>
          </a:bodyPr>
          <a:lstStyle/>
          <a:p>
            <a:r>
              <a:rPr lang="zh-CN" altLang="en-US" sz="3600" dirty="0">
                <a:solidFill>
                  <a:srgbClr val="2A3D52"/>
                </a:solidFill>
                <a:cs typeface="+mn-ea"/>
                <a:sym typeface="+mn-lt"/>
              </a:rPr>
              <a:t>原型展示</a:t>
            </a:r>
          </a:p>
        </p:txBody>
      </p:sp>
      <p:pic>
        <p:nvPicPr>
          <p:cNvPr id="6" name="图片 5">
            <a:extLst>
              <a:ext uri="{FF2B5EF4-FFF2-40B4-BE49-F238E27FC236}">
                <a16:creationId xmlns:a16="http://schemas.microsoft.com/office/drawing/2014/main" id="{96C52852-9026-45D3-86AA-02B4160C2E73}"/>
              </a:ext>
            </a:extLst>
          </p:cNvPr>
          <p:cNvPicPr>
            <a:picLocks noChangeAspect="1"/>
          </p:cNvPicPr>
          <p:nvPr/>
        </p:nvPicPr>
        <p:blipFill>
          <a:blip r:embed="rId9"/>
          <a:stretch>
            <a:fillRect/>
          </a:stretch>
        </p:blipFill>
        <p:spPr>
          <a:xfrm>
            <a:off x="92279" y="1192746"/>
            <a:ext cx="12192000" cy="4960751"/>
          </a:xfrm>
          <a:prstGeom prst="rect">
            <a:avLst/>
          </a:prstGeom>
        </p:spPr>
      </p:pic>
    </p:spTree>
    <p:extLst>
      <p:ext uri="{BB962C8B-B14F-4D97-AF65-F5344CB8AC3E}">
        <p14:creationId xmlns:p14="http://schemas.microsoft.com/office/powerpoint/2010/main" val="1489634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7907" y="525410"/>
            <a:ext cx="9670311" cy="4113049"/>
          </a:xfrm>
          <a:prstGeom prst="rect">
            <a:avLst/>
          </a:prstGeom>
        </p:spPr>
      </p:pic>
      <p:pic>
        <p:nvPicPr>
          <p:cNvPr id="4" name="图片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86916" y="5152065"/>
            <a:ext cx="886349" cy="1394497"/>
          </a:xfrm>
          <a:prstGeom prst="rect">
            <a:avLst/>
          </a:prstGeom>
        </p:spPr>
      </p:pic>
      <p:pic>
        <p:nvPicPr>
          <p:cNvPr id="5" name="图片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19120" y="3091719"/>
            <a:ext cx="7253776" cy="3642847"/>
          </a:xfrm>
          <a:prstGeom prst="rect">
            <a:avLst/>
          </a:prstGeom>
        </p:spPr>
      </p:pic>
      <p:pic>
        <p:nvPicPr>
          <p:cNvPr id="6" name="图片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47627" y="5093225"/>
            <a:ext cx="3898381" cy="1453336"/>
          </a:xfrm>
          <a:prstGeom prst="rect">
            <a:avLst/>
          </a:prstGeom>
        </p:spPr>
      </p:pic>
      <p:pic>
        <p:nvPicPr>
          <p:cNvPr id="7" name="图片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55955" y="4609424"/>
            <a:ext cx="1491672" cy="1317349"/>
          </a:xfrm>
          <a:prstGeom prst="rect">
            <a:avLst/>
          </a:prstGeom>
        </p:spPr>
      </p:pic>
      <p:pic>
        <p:nvPicPr>
          <p:cNvPr id="8" name="图片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33943" y="4457343"/>
            <a:ext cx="1048141" cy="1650548"/>
          </a:xfrm>
          <a:prstGeom prst="rect">
            <a:avLst/>
          </a:prstGeom>
        </p:spPr>
      </p:pic>
      <p:pic>
        <p:nvPicPr>
          <p:cNvPr id="3" name="图片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3989" y="4185117"/>
            <a:ext cx="2901048" cy="2513979"/>
          </a:xfrm>
          <a:prstGeom prst="rect">
            <a:avLst/>
          </a:prstGeom>
        </p:spPr>
      </p:pic>
      <p:sp>
        <p:nvSpPr>
          <p:cNvPr id="11" name="文本框 10"/>
          <p:cNvSpPr txBox="1"/>
          <p:nvPr/>
        </p:nvSpPr>
        <p:spPr>
          <a:xfrm>
            <a:off x="2541450" y="1723946"/>
            <a:ext cx="7109099" cy="913007"/>
          </a:xfrm>
          <a:prstGeom prst="rect">
            <a:avLst/>
          </a:prstGeom>
          <a:noFill/>
        </p:spPr>
        <p:txBody>
          <a:bodyPr wrap="square" rtlCol="0">
            <a:spAutoFit/>
          </a:bodyPr>
          <a:lstStyle/>
          <a:p>
            <a:pPr algn="ctr"/>
            <a:r>
              <a:rPr lang="zh-CN" altLang="en-US" sz="5333" dirty="0">
                <a:solidFill>
                  <a:schemeClr val="bg1"/>
                </a:solidFill>
                <a:cs typeface="+mn-ea"/>
                <a:sym typeface="+mn-lt"/>
              </a:rPr>
              <a:t>感谢在座各位的聆听</a:t>
            </a:r>
          </a:p>
        </p:txBody>
      </p:sp>
      <p:sp>
        <p:nvSpPr>
          <p:cNvPr id="14" name="文本框 13"/>
          <p:cNvSpPr txBox="1"/>
          <p:nvPr/>
        </p:nvSpPr>
        <p:spPr>
          <a:xfrm>
            <a:off x="4137770" y="2913634"/>
            <a:ext cx="3916457" cy="769441"/>
          </a:xfrm>
          <a:prstGeom prst="rect">
            <a:avLst/>
          </a:prstGeom>
          <a:noFill/>
          <a:effectLst/>
        </p:spPr>
        <p:txBody>
          <a:bodyPr wrap="none" rtlCol="0">
            <a:spAutoFit/>
          </a:bodyPr>
          <a:lstStyle/>
          <a:p>
            <a:r>
              <a:rPr lang="zh-CN" altLang="en-US" sz="2000" b="1" dirty="0">
                <a:solidFill>
                  <a:schemeClr val="bg1"/>
                </a:solidFill>
                <a:cs typeface="+mn-ea"/>
                <a:sym typeface="+mn-lt"/>
              </a:rPr>
              <a:t>答辩人：秦杰 </a:t>
            </a:r>
            <a:r>
              <a:rPr lang="en-US" altLang="zh-CN" sz="2000" b="1" dirty="0">
                <a:solidFill>
                  <a:schemeClr val="bg1"/>
                </a:solidFill>
                <a:cs typeface="+mn-ea"/>
                <a:sym typeface="+mn-lt"/>
              </a:rPr>
              <a:t> </a:t>
            </a:r>
            <a:r>
              <a:rPr lang="zh-CN" altLang="en-US" sz="2000" b="1" dirty="0">
                <a:solidFill>
                  <a:schemeClr val="bg1"/>
                </a:solidFill>
                <a:cs typeface="+mn-ea"/>
                <a:sym typeface="+mn-lt"/>
              </a:rPr>
              <a:t>指导老师：郭本俊</a:t>
            </a:r>
          </a:p>
          <a:p>
            <a:endParaRPr lang="zh-CN" altLang="en-US" sz="2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8234169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94496" y="1116106"/>
            <a:ext cx="4578457" cy="4666130"/>
          </a:xfrm>
          <a:prstGeom prst="rect">
            <a:avLst/>
          </a:prstGeom>
        </p:spPr>
      </p:pic>
      <p:pic>
        <p:nvPicPr>
          <p:cNvPr id="6" name="图片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83724" y="5818079"/>
            <a:ext cx="2439742" cy="909548"/>
          </a:xfrm>
          <a:prstGeom prst="rect">
            <a:avLst/>
          </a:prstGeom>
        </p:spPr>
      </p:pic>
      <p:pic>
        <p:nvPicPr>
          <p:cNvPr id="7" name="图片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55955" y="4609424"/>
            <a:ext cx="1491672" cy="1317349"/>
          </a:xfrm>
          <a:prstGeom prst="rect">
            <a:avLst/>
          </a:prstGeom>
        </p:spPr>
      </p:pic>
      <p:pic>
        <p:nvPicPr>
          <p:cNvPr id="8" name="图片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1255" y="4400531"/>
            <a:ext cx="2343136" cy="2030506"/>
          </a:xfrm>
          <a:prstGeom prst="rect">
            <a:avLst/>
          </a:prstGeom>
        </p:spPr>
      </p:pic>
      <p:pic>
        <p:nvPicPr>
          <p:cNvPr id="9" name="图片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37475" y="4456089"/>
            <a:ext cx="1048141" cy="1650548"/>
          </a:xfrm>
          <a:prstGeom prst="rect">
            <a:avLst/>
          </a:prstGeom>
        </p:spPr>
      </p:pic>
      <p:grpSp>
        <p:nvGrpSpPr>
          <p:cNvPr id="10" name="组合 9">
            <a:extLst>
              <a:ext uri="{FF2B5EF4-FFF2-40B4-BE49-F238E27FC236}">
                <a16:creationId xmlns:a16="http://schemas.microsoft.com/office/drawing/2014/main" id="{C68A889A-5E1D-4E4D-84BD-A6FA3281966A}"/>
              </a:ext>
            </a:extLst>
          </p:cNvPr>
          <p:cNvGrpSpPr/>
          <p:nvPr/>
        </p:nvGrpSpPr>
        <p:grpSpPr>
          <a:xfrm>
            <a:off x="7585189" y="1202770"/>
            <a:ext cx="2879120" cy="748148"/>
            <a:chOff x="7531331" y="1582250"/>
            <a:chExt cx="2879120" cy="748148"/>
          </a:xfrm>
        </p:grpSpPr>
        <p:grpSp>
          <p:nvGrpSpPr>
            <p:cNvPr id="14" name="组合 13"/>
            <p:cNvGrpSpPr/>
            <p:nvPr/>
          </p:nvGrpSpPr>
          <p:grpSpPr>
            <a:xfrm>
              <a:off x="7531331" y="1582250"/>
              <a:ext cx="797378" cy="748148"/>
              <a:chOff x="7531331" y="1259522"/>
              <a:chExt cx="797378" cy="748148"/>
            </a:xfrm>
          </p:grpSpPr>
          <p:sp>
            <p:nvSpPr>
              <p:cNvPr id="15" name="Freeform 10"/>
              <p:cNvSpPr>
                <a:spLocks/>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pPr algn="ctr"/>
                <a:endParaRPr lang="zh-CN" altLang="en-US" sz="1600">
                  <a:cs typeface="+mn-ea"/>
                  <a:sym typeface="+mn-lt"/>
                </a:endParaRPr>
              </a:p>
            </p:txBody>
          </p:sp>
          <p:sp>
            <p:nvSpPr>
              <p:cNvPr id="16" name="文本框 15"/>
              <p:cNvSpPr txBox="1"/>
              <p:nvPr/>
            </p:nvSpPr>
            <p:spPr>
              <a:xfrm>
                <a:off x="7631082" y="1292772"/>
                <a:ext cx="697627" cy="646331"/>
              </a:xfrm>
              <a:prstGeom prst="rect">
                <a:avLst/>
              </a:prstGeom>
              <a:noFill/>
            </p:spPr>
            <p:txBody>
              <a:bodyPr wrap="none" rtlCol="0">
                <a:spAutoFit/>
              </a:bodyPr>
              <a:lstStyle/>
              <a:p>
                <a:pPr algn="ctr"/>
                <a:r>
                  <a:rPr lang="en-US" altLang="zh-CN" sz="3600" b="1" dirty="0">
                    <a:solidFill>
                      <a:srgbClr val="F0F0F0"/>
                    </a:solidFill>
                    <a:cs typeface="+mn-ea"/>
                    <a:sym typeface="+mn-lt"/>
                  </a:rPr>
                  <a:t>01</a:t>
                </a:r>
                <a:endParaRPr lang="zh-CN" altLang="en-US" sz="3600" b="1" dirty="0">
                  <a:solidFill>
                    <a:srgbClr val="F0F0F0"/>
                  </a:solidFill>
                  <a:cs typeface="+mn-ea"/>
                  <a:sym typeface="+mn-lt"/>
                </a:endParaRPr>
              </a:p>
            </p:txBody>
          </p:sp>
        </p:grpSp>
        <p:sp>
          <p:nvSpPr>
            <p:cNvPr id="26" name="文本框 25"/>
            <p:cNvSpPr txBox="1"/>
            <p:nvPr/>
          </p:nvSpPr>
          <p:spPr>
            <a:xfrm>
              <a:off x="8789494" y="1663936"/>
              <a:ext cx="1620957" cy="523220"/>
            </a:xfrm>
            <a:prstGeom prst="rect">
              <a:avLst/>
            </a:prstGeom>
            <a:noFill/>
          </p:spPr>
          <p:txBody>
            <a:bodyPr wrap="none" rtlCol="0">
              <a:spAutoFit/>
            </a:bodyPr>
            <a:lstStyle/>
            <a:p>
              <a:pPr algn="ctr"/>
              <a:r>
                <a:rPr lang="zh-CN" altLang="en-US" sz="2800" b="1" dirty="0">
                  <a:solidFill>
                    <a:srgbClr val="2A3D52"/>
                  </a:solidFill>
                  <a:cs typeface="+mn-ea"/>
                  <a:sym typeface="+mn-lt"/>
                </a:rPr>
                <a:t>研究背景</a:t>
              </a:r>
            </a:p>
          </p:txBody>
        </p:sp>
      </p:grpSp>
      <p:grpSp>
        <p:nvGrpSpPr>
          <p:cNvPr id="11" name="组合 10">
            <a:extLst>
              <a:ext uri="{FF2B5EF4-FFF2-40B4-BE49-F238E27FC236}">
                <a16:creationId xmlns:a16="http://schemas.microsoft.com/office/drawing/2014/main" id="{EEBEAD04-89FE-4CCC-8BC3-865BCE633909}"/>
              </a:ext>
            </a:extLst>
          </p:cNvPr>
          <p:cNvGrpSpPr/>
          <p:nvPr/>
        </p:nvGrpSpPr>
        <p:grpSpPr>
          <a:xfrm>
            <a:off x="7585189" y="2090740"/>
            <a:ext cx="2879122" cy="748148"/>
            <a:chOff x="7531329" y="2775160"/>
            <a:chExt cx="2879122" cy="748148"/>
          </a:xfrm>
        </p:grpSpPr>
        <p:grpSp>
          <p:nvGrpSpPr>
            <p:cNvPr id="17" name="组合 16"/>
            <p:cNvGrpSpPr/>
            <p:nvPr/>
          </p:nvGrpSpPr>
          <p:grpSpPr>
            <a:xfrm>
              <a:off x="7531329" y="2775160"/>
              <a:ext cx="748147" cy="748148"/>
              <a:chOff x="7531329" y="2452432"/>
              <a:chExt cx="748147" cy="748148"/>
            </a:xfrm>
          </p:grpSpPr>
          <p:sp>
            <p:nvSpPr>
              <p:cNvPr id="18" name="Freeform 10"/>
              <p:cNvSpPr>
                <a:spLocks/>
              </p:cNvSpPr>
              <p:nvPr/>
            </p:nvSpPr>
            <p:spPr bwMode="auto">
              <a:xfrm>
                <a:off x="7531329" y="245243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pPr algn="ctr"/>
                <a:endParaRPr lang="zh-CN" altLang="en-US" sz="1600">
                  <a:cs typeface="+mn-ea"/>
                  <a:sym typeface="+mn-lt"/>
                </a:endParaRPr>
              </a:p>
            </p:txBody>
          </p:sp>
          <p:sp>
            <p:nvSpPr>
              <p:cNvPr id="19" name="文本框 18"/>
              <p:cNvSpPr txBox="1"/>
              <p:nvPr/>
            </p:nvSpPr>
            <p:spPr>
              <a:xfrm>
                <a:off x="7578182" y="2472563"/>
                <a:ext cx="697627" cy="646331"/>
              </a:xfrm>
              <a:prstGeom prst="rect">
                <a:avLst/>
              </a:prstGeom>
              <a:noFill/>
            </p:spPr>
            <p:txBody>
              <a:bodyPr wrap="none" rtlCol="0">
                <a:spAutoFit/>
              </a:bodyPr>
              <a:lstStyle/>
              <a:p>
                <a:pPr algn="ctr"/>
                <a:r>
                  <a:rPr lang="en-US" altLang="zh-CN" sz="3600" b="1" dirty="0">
                    <a:solidFill>
                      <a:srgbClr val="F0F0F0"/>
                    </a:solidFill>
                    <a:cs typeface="+mn-ea"/>
                    <a:sym typeface="+mn-lt"/>
                  </a:rPr>
                  <a:t>02</a:t>
                </a:r>
                <a:endParaRPr lang="zh-CN" altLang="en-US" sz="3600" b="1" dirty="0">
                  <a:solidFill>
                    <a:srgbClr val="F0F0F0"/>
                  </a:solidFill>
                  <a:cs typeface="+mn-ea"/>
                  <a:sym typeface="+mn-lt"/>
                </a:endParaRPr>
              </a:p>
            </p:txBody>
          </p:sp>
        </p:grpSp>
        <p:sp>
          <p:nvSpPr>
            <p:cNvPr id="27" name="文本框 26"/>
            <p:cNvSpPr txBox="1"/>
            <p:nvPr/>
          </p:nvSpPr>
          <p:spPr>
            <a:xfrm>
              <a:off x="8789494" y="2856846"/>
              <a:ext cx="1620957" cy="523220"/>
            </a:xfrm>
            <a:prstGeom prst="rect">
              <a:avLst/>
            </a:prstGeom>
            <a:noFill/>
          </p:spPr>
          <p:txBody>
            <a:bodyPr wrap="none" rtlCol="0">
              <a:spAutoFit/>
            </a:bodyPr>
            <a:lstStyle/>
            <a:p>
              <a:pPr algn="ctr"/>
              <a:r>
                <a:rPr lang="zh-CN" altLang="en-US" sz="2800" b="1" dirty="0">
                  <a:solidFill>
                    <a:srgbClr val="2A3D52"/>
                  </a:solidFill>
                  <a:cs typeface="+mn-ea"/>
                  <a:sym typeface="+mn-lt"/>
                </a:rPr>
                <a:t>用户需求</a:t>
              </a:r>
            </a:p>
          </p:txBody>
        </p:sp>
      </p:grpSp>
      <p:grpSp>
        <p:nvGrpSpPr>
          <p:cNvPr id="12" name="组合 11">
            <a:extLst>
              <a:ext uri="{FF2B5EF4-FFF2-40B4-BE49-F238E27FC236}">
                <a16:creationId xmlns:a16="http://schemas.microsoft.com/office/drawing/2014/main" id="{8357FAE2-B793-44E2-B93C-F4F45C97BDF6}"/>
              </a:ext>
            </a:extLst>
          </p:cNvPr>
          <p:cNvGrpSpPr/>
          <p:nvPr/>
        </p:nvGrpSpPr>
        <p:grpSpPr>
          <a:xfrm>
            <a:off x="7594160" y="2969079"/>
            <a:ext cx="2879122" cy="748148"/>
            <a:chOff x="7531329" y="3968070"/>
            <a:chExt cx="2879122" cy="748148"/>
          </a:xfrm>
        </p:grpSpPr>
        <p:grpSp>
          <p:nvGrpSpPr>
            <p:cNvPr id="20" name="组合 19"/>
            <p:cNvGrpSpPr/>
            <p:nvPr/>
          </p:nvGrpSpPr>
          <p:grpSpPr>
            <a:xfrm>
              <a:off x="7531329" y="3968070"/>
              <a:ext cx="748464" cy="748148"/>
              <a:chOff x="7531329" y="3645342"/>
              <a:chExt cx="748464" cy="748148"/>
            </a:xfrm>
          </p:grpSpPr>
          <p:sp>
            <p:nvSpPr>
              <p:cNvPr id="21" name="Freeform 10"/>
              <p:cNvSpPr>
                <a:spLocks/>
              </p:cNvSpPr>
              <p:nvPr/>
            </p:nvSpPr>
            <p:spPr bwMode="auto">
              <a:xfrm>
                <a:off x="7531329" y="364534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pPr algn="ctr"/>
                <a:endParaRPr lang="zh-CN" altLang="en-US" sz="1600">
                  <a:cs typeface="+mn-ea"/>
                  <a:sym typeface="+mn-lt"/>
                </a:endParaRPr>
              </a:p>
            </p:txBody>
          </p:sp>
          <p:sp>
            <p:nvSpPr>
              <p:cNvPr id="22" name="文本框 21"/>
              <p:cNvSpPr txBox="1"/>
              <p:nvPr/>
            </p:nvSpPr>
            <p:spPr>
              <a:xfrm>
                <a:off x="7582166" y="3665473"/>
                <a:ext cx="697627" cy="646331"/>
              </a:xfrm>
              <a:prstGeom prst="rect">
                <a:avLst/>
              </a:prstGeom>
              <a:noFill/>
            </p:spPr>
            <p:txBody>
              <a:bodyPr wrap="none" rtlCol="0">
                <a:spAutoFit/>
              </a:bodyPr>
              <a:lstStyle/>
              <a:p>
                <a:pPr algn="ctr"/>
                <a:r>
                  <a:rPr lang="en-US" altLang="zh-CN" sz="3600" b="1" dirty="0">
                    <a:solidFill>
                      <a:srgbClr val="F0F0F0"/>
                    </a:solidFill>
                    <a:cs typeface="+mn-ea"/>
                    <a:sym typeface="+mn-lt"/>
                  </a:rPr>
                  <a:t>03</a:t>
                </a:r>
                <a:endParaRPr lang="zh-CN" altLang="en-US" sz="3600" b="1" dirty="0">
                  <a:solidFill>
                    <a:srgbClr val="F0F0F0"/>
                  </a:solidFill>
                  <a:cs typeface="+mn-ea"/>
                  <a:sym typeface="+mn-lt"/>
                </a:endParaRPr>
              </a:p>
            </p:txBody>
          </p:sp>
        </p:grpSp>
        <p:sp>
          <p:nvSpPr>
            <p:cNvPr id="28" name="文本框 27"/>
            <p:cNvSpPr txBox="1"/>
            <p:nvPr/>
          </p:nvSpPr>
          <p:spPr>
            <a:xfrm>
              <a:off x="8789494" y="4049020"/>
              <a:ext cx="1620957" cy="523220"/>
            </a:xfrm>
            <a:prstGeom prst="rect">
              <a:avLst/>
            </a:prstGeom>
            <a:noFill/>
          </p:spPr>
          <p:txBody>
            <a:bodyPr wrap="none" rtlCol="0">
              <a:spAutoFit/>
            </a:bodyPr>
            <a:lstStyle/>
            <a:p>
              <a:pPr algn="ctr"/>
              <a:r>
                <a:rPr lang="zh-CN" altLang="en-US" sz="2800" b="1" dirty="0">
                  <a:solidFill>
                    <a:srgbClr val="2A3D52"/>
                  </a:solidFill>
                  <a:cs typeface="+mn-ea"/>
                  <a:sym typeface="+mn-lt"/>
                </a:rPr>
                <a:t>研究思路</a:t>
              </a:r>
            </a:p>
          </p:txBody>
        </p:sp>
      </p:grpSp>
      <p:grpSp>
        <p:nvGrpSpPr>
          <p:cNvPr id="13" name="组合 12">
            <a:extLst>
              <a:ext uri="{FF2B5EF4-FFF2-40B4-BE49-F238E27FC236}">
                <a16:creationId xmlns:a16="http://schemas.microsoft.com/office/drawing/2014/main" id="{40A5FE6D-3D7D-4783-B01C-A93943E84C40}"/>
              </a:ext>
            </a:extLst>
          </p:cNvPr>
          <p:cNvGrpSpPr/>
          <p:nvPr/>
        </p:nvGrpSpPr>
        <p:grpSpPr>
          <a:xfrm>
            <a:off x="7607052" y="3850602"/>
            <a:ext cx="2875916" cy="748148"/>
            <a:chOff x="7531329" y="5160980"/>
            <a:chExt cx="2875916" cy="748148"/>
          </a:xfrm>
        </p:grpSpPr>
        <p:grpSp>
          <p:nvGrpSpPr>
            <p:cNvPr id="23" name="组合 22"/>
            <p:cNvGrpSpPr/>
            <p:nvPr/>
          </p:nvGrpSpPr>
          <p:grpSpPr>
            <a:xfrm>
              <a:off x="7531329" y="5160980"/>
              <a:ext cx="751487" cy="748148"/>
              <a:chOff x="7531329" y="4838252"/>
              <a:chExt cx="751487" cy="748148"/>
            </a:xfrm>
          </p:grpSpPr>
          <p:sp>
            <p:nvSpPr>
              <p:cNvPr id="24" name="Freeform 10"/>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pPr algn="ctr"/>
                <a:endParaRPr lang="zh-CN" altLang="en-US" sz="1600">
                  <a:cs typeface="+mn-ea"/>
                  <a:sym typeface="+mn-lt"/>
                </a:endParaRPr>
              </a:p>
            </p:txBody>
          </p:sp>
          <p:sp>
            <p:nvSpPr>
              <p:cNvPr id="25" name="文本框 24"/>
              <p:cNvSpPr txBox="1"/>
              <p:nvPr/>
            </p:nvSpPr>
            <p:spPr>
              <a:xfrm>
                <a:off x="7585189" y="4858383"/>
                <a:ext cx="697627" cy="646331"/>
              </a:xfrm>
              <a:prstGeom prst="rect">
                <a:avLst/>
              </a:prstGeom>
              <a:noFill/>
            </p:spPr>
            <p:txBody>
              <a:bodyPr wrap="none" rtlCol="0">
                <a:spAutoFit/>
              </a:bodyPr>
              <a:lstStyle/>
              <a:p>
                <a:pPr algn="ctr"/>
                <a:r>
                  <a:rPr lang="en-US" altLang="zh-CN" sz="3600" b="1" dirty="0">
                    <a:solidFill>
                      <a:srgbClr val="F0F0F0"/>
                    </a:solidFill>
                    <a:cs typeface="+mn-ea"/>
                    <a:sym typeface="+mn-lt"/>
                  </a:rPr>
                  <a:t>04</a:t>
                </a:r>
                <a:endParaRPr lang="zh-CN" altLang="en-US" sz="3600" b="1" dirty="0">
                  <a:solidFill>
                    <a:srgbClr val="F0F0F0"/>
                  </a:solidFill>
                  <a:cs typeface="+mn-ea"/>
                  <a:sym typeface="+mn-lt"/>
                </a:endParaRPr>
              </a:p>
            </p:txBody>
          </p:sp>
        </p:grpSp>
        <p:sp>
          <p:nvSpPr>
            <p:cNvPr id="29" name="文本框 28"/>
            <p:cNvSpPr txBox="1"/>
            <p:nvPr/>
          </p:nvSpPr>
          <p:spPr>
            <a:xfrm>
              <a:off x="8779876" y="5230155"/>
              <a:ext cx="1627369" cy="523220"/>
            </a:xfrm>
            <a:prstGeom prst="rect">
              <a:avLst/>
            </a:prstGeom>
            <a:noFill/>
          </p:spPr>
          <p:txBody>
            <a:bodyPr wrap="none" rtlCol="0">
              <a:spAutoFit/>
            </a:bodyPr>
            <a:lstStyle/>
            <a:p>
              <a:pPr algn="ctr"/>
              <a:r>
                <a:rPr lang="zh-CN" altLang="en-US" sz="2800" b="1" dirty="0">
                  <a:solidFill>
                    <a:srgbClr val="2A3D52"/>
                  </a:solidFill>
                  <a:cs typeface="+mn-ea"/>
                  <a:sym typeface="+mn-lt"/>
                </a:rPr>
                <a:t>进度安排</a:t>
              </a:r>
            </a:p>
          </p:txBody>
        </p:sp>
      </p:gr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1595022" y="3241277"/>
            <a:ext cx="3245919" cy="707886"/>
          </a:xfrm>
          <a:prstGeom prst="rect">
            <a:avLst/>
          </a:prstGeom>
          <a:noFill/>
        </p:spPr>
        <p:txBody>
          <a:bodyPr wrap="square" rtlCol="0">
            <a:spAutoFit/>
          </a:bodyPr>
          <a:lstStyle/>
          <a:p>
            <a:pPr algn="dist"/>
            <a:r>
              <a:rPr lang="en-US" altLang="zh-CN" sz="4000" dirty="0">
                <a:solidFill>
                  <a:schemeClr val="bg1"/>
                </a:solidFill>
                <a:cs typeface="+mn-ea"/>
                <a:sym typeface="+mn-lt"/>
              </a:rPr>
              <a:t>CONTENTS</a:t>
            </a:r>
            <a:endParaRPr lang="zh-CN" altLang="en-US" sz="4000" dirty="0">
              <a:solidFill>
                <a:schemeClr val="bg1"/>
              </a:solidFill>
              <a:cs typeface="+mn-ea"/>
              <a:sym typeface="+mn-lt"/>
            </a:endParaRPr>
          </a:p>
        </p:txBody>
      </p:sp>
      <p:sp>
        <p:nvSpPr>
          <p:cNvPr id="36" name="文本框 35"/>
          <p:cNvSpPr txBox="1"/>
          <p:nvPr/>
        </p:nvSpPr>
        <p:spPr>
          <a:xfrm>
            <a:off x="2157388" y="2246260"/>
            <a:ext cx="2121186" cy="830997"/>
          </a:xfrm>
          <a:prstGeom prst="rect">
            <a:avLst/>
          </a:prstGeom>
          <a:noFill/>
        </p:spPr>
        <p:txBody>
          <a:bodyPr wrap="square" rtlCol="0">
            <a:spAutoFit/>
          </a:bodyPr>
          <a:lstStyle/>
          <a:p>
            <a:pPr algn="dist"/>
            <a:r>
              <a:rPr lang="zh-CN" altLang="en-US" sz="4800" dirty="0">
                <a:solidFill>
                  <a:schemeClr val="bg1"/>
                </a:solidFill>
                <a:cs typeface="+mn-ea"/>
                <a:sym typeface="+mn-lt"/>
              </a:rPr>
              <a:t>目录</a:t>
            </a:r>
          </a:p>
        </p:txBody>
      </p:sp>
      <p:grpSp>
        <p:nvGrpSpPr>
          <p:cNvPr id="33" name="组合 32">
            <a:extLst>
              <a:ext uri="{FF2B5EF4-FFF2-40B4-BE49-F238E27FC236}">
                <a16:creationId xmlns:a16="http://schemas.microsoft.com/office/drawing/2014/main" id="{2E75CE4A-12BD-4DDE-9EDE-396502CD039E}"/>
              </a:ext>
            </a:extLst>
          </p:cNvPr>
          <p:cNvGrpSpPr/>
          <p:nvPr/>
        </p:nvGrpSpPr>
        <p:grpSpPr>
          <a:xfrm>
            <a:off x="7602281" y="4703022"/>
            <a:ext cx="2872710" cy="748148"/>
            <a:chOff x="7531329" y="5160980"/>
            <a:chExt cx="2872710" cy="748148"/>
          </a:xfrm>
        </p:grpSpPr>
        <p:grpSp>
          <p:nvGrpSpPr>
            <p:cNvPr id="37" name="组合 36">
              <a:extLst>
                <a:ext uri="{FF2B5EF4-FFF2-40B4-BE49-F238E27FC236}">
                  <a16:creationId xmlns:a16="http://schemas.microsoft.com/office/drawing/2014/main" id="{E89C3374-835E-4771-A183-D4C3F7C8D502}"/>
                </a:ext>
              </a:extLst>
            </p:cNvPr>
            <p:cNvGrpSpPr/>
            <p:nvPr/>
          </p:nvGrpSpPr>
          <p:grpSpPr>
            <a:xfrm>
              <a:off x="7531329" y="5160980"/>
              <a:ext cx="751487" cy="748148"/>
              <a:chOff x="7531329" y="4838252"/>
              <a:chExt cx="751487" cy="748148"/>
            </a:xfrm>
          </p:grpSpPr>
          <p:sp>
            <p:nvSpPr>
              <p:cNvPr id="39" name="Freeform 10">
                <a:extLst>
                  <a:ext uri="{FF2B5EF4-FFF2-40B4-BE49-F238E27FC236}">
                    <a16:creationId xmlns:a16="http://schemas.microsoft.com/office/drawing/2014/main" id="{199784CC-6474-4961-ADD6-EEFA8B5F1F0B}"/>
                  </a:ext>
                </a:extLst>
              </p:cNvPr>
              <p:cNvSpPr>
                <a:spLocks/>
              </p:cNvSpPr>
              <p:nvPr/>
            </p:nvSpPr>
            <p:spPr bwMode="auto">
              <a:xfrm>
                <a:off x="7531329" y="483825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2A3D52"/>
              </a:solidFill>
              <a:ln>
                <a:noFill/>
              </a:ln>
            </p:spPr>
            <p:txBody>
              <a:bodyPr vert="horz" wrap="square" lIns="91440" tIns="45720" rIns="91440" bIns="45720" numCol="1" anchor="t" anchorCtr="0" compatLnSpc="1">
                <a:prstTxWarp prst="textNoShape">
                  <a:avLst/>
                </a:prstTxWarp>
              </a:bodyPr>
              <a:lstStyle/>
              <a:p>
                <a:pPr algn="ctr"/>
                <a:endParaRPr lang="zh-CN" altLang="en-US" sz="1600">
                  <a:cs typeface="+mn-ea"/>
                  <a:sym typeface="+mn-lt"/>
                </a:endParaRPr>
              </a:p>
            </p:txBody>
          </p:sp>
          <p:sp>
            <p:nvSpPr>
              <p:cNvPr id="40" name="文本框 39">
                <a:extLst>
                  <a:ext uri="{FF2B5EF4-FFF2-40B4-BE49-F238E27FC236}">
                    <a16:creationId xmlns:a16="http://schemas.microsoft.com/office/drawing/2014/main" id="{55948A7B-7A63-4A9C-B3F1-ADF5D6F006AD}"/>
                  </a:ext>
                </a:extLst>
              </p:cNvPr>
              <p:cNvSpPr txBox="1"/>
              <p:nvPr/>
            </p:nvSpPr>
            <p:spPr>
              <a:xfrm>
                <a:off x="7585188" y="4858383"/>
                <a:ext cx="697628" cy="646331"/>
              </a:xfrm>
              <a:prstGeom prst="rect">
                <a:avLst/>
              </a:prstGeom>
              <a:noFill/>
            </p:spPr>
            <p:txBody>
              <a:bodyPr wrap="none" rtlCol="0">
                <a:spAutoFit/>
              </a:bodyPr>
              <a:lstStyle/>
              <a:p>
                <a:pPr algn="ctr"/>
                <a:r>
                  <a:rPr lang="en-US" altLang="zh-CN" sz="3600" b="1" dirty="0">
                    <a:solidFill>
                      <a:srgbClr val="F0F0F0"/>
                    </a:solidFill>
                    <a:cs typeface="+mn-ea"/>
                    <a:sym typeface="+mn-lt"/>
                  </a:rPr>
                  <a:t>05</a:t>
                </a:r>
                <a:endParaRPr lang="zh-CN" altLang="en-US" sz="3600" b="1" dirty="0">
                  <a:solidFill>
                    <a:srgbClr val="F0F0F0"/>
                  </a:solidFill>
                  <a:cs typeface="+mn-ea"/>
                  <a:sym typeface="+mn-lt"/>
                </a:endParaRPr>
              </a:p>
            </p:txBody>
          </p:sp>
        </p:grpSp>
        <p:sp>
          <p:nvSpPr>
            <p:cNvPr id="38" name="文本框 37">
              <a:extLst>
                <a:ext uri="{FF2B5EF4-FFF2-40B4-BE49-F238E27FC236}">
                  <a16:creationId xmlns:a16="http://schemas.microsoft.com/office/drawing/2014/main" id="{BEF32E3C-2F9E-439D-9DEC-47B99D8CF2F1}"/>
                </a:ext>
              </a:extLst>
            </p:cNvPr>
            <p:cNvSpPr txBox="1"/>
            <p:nvPr/>
          </p:nvSpPr>
          <p:spPr>
            <a:xfrm>
              <a:off x="8783082" y="5230155"/>
              <a:ext cx="1620957" cy="523220"/>
            </a:xfrm>
            <a:prstGeom prst="rect">
              <a:avLst/>
            </a:prstGeom>
            <a:noFill/>
          </p:spPr>
          <p:txBody>
            <a:bodyPr wrap="none" rtlCol="0">
              <a:spAutoFit/>
            </a:bodyPr>
            <a:lstStyle/>
            <a:p>
              <a:pPr algn="ctr"/>
              <a:r>
                <a:rPr lang="zh-CN" altLang="en-US" sz="2800" b="1" dirty="0">
                  <a:solidFill>
                    <a:srgbClr val="2A3D52"/>
                  </a:solidFill>
                  <a:cs typeface="+mn-ea"/>
                  <a:sym typeface="+mn-lt"/>
                </a:rPr>
                <a:t>原型展示</a:t>
              </a:r>
            </a:p>
          </p:txBody>
        </p:sp>
      </p:grpSp>
    </p:spTree>
    <p:extLst>
      <p:ext uri="{BB962C8B-B14F-4D97-AF65-F5344CB8AC3E}">
        <p14:creationId xmlns:p14="http://schemas.microsoft.com/office/powerpoint/2010/main" val="19305200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826141" cy="1862048"/>
          </a:xfrm>
          <a:prstGeom prst="rect">
            <a:avLst/>
          </a:prstGeom>
          <a:noFill/>
        </p:spPr>
        <p:txBody>
          <a:bodyPr wrap="none" rtlCol="0">
            <a:spAutoFit/>
          </a:bodyPr>
          <a:lstStyle/>
          <a:p>
            <a:r>
              <a:rPr lang="en-US" altLang="zh-CN" sz="11500" b="1" dirty="0">
                <a:solidFill>
                  <a:srgbClr val="2A3D52"/>
                </a:solidFill>
                <a:cs typeface="+mn-ea"/>
                <a:sym typeface="+mn-lt"/>
              </a:rPr>
              <a:t>01</a:t>
            </a:r>
            <a:endParaRPr lang="zh-CN" altLang="en-US" sz="11500" b="1" dirty="0">
              <a:solidFill>
                <a:srgbClr val="2A3D52"/>
              </a:solidFill>
              <a:cs typeface="+mn-ea"/>
              <a:sym typeface="+mn-lt"/>
            </a:endParaRPr>
          </a:p>
        </p:txBody>
      </p:sp>
      <p:sp>
        <p:nvSpPr>
          <p:cNvPr id="33" name="文本框 32"/>
          <p:cNvSpPr txBox="1"/>
          <p:nvPr/>
        </p:nvSpPr>
        <p:spPr>
          <a:xfrm>
            <a:off x="6302330" y="3295285"/>
            <a:ext cx="3877985" cy="1200329"/>
          </a:xfrm>
          <a:prstGeom prst="rect">
            <a:avLst/>
          </a:prstGeom>
          <a:noFill/>
        </p:spPr>
        <p:txBody>
          <a:bodyPr wrap="none" rtlCol="0">
            <a:spAutoFit/>
          </a:bodyPr>
          <a:lstStyle/>
          <a:p>
            <a:r>
              <a:rPr lang="zh-CN" altLang="en-US" sz="7200" b="1" dirty="0">
                <a:solidFill>
                  <a:srgbClr val="F8F8F8"/>
                </a:solidFill>
                <a:cs typeface="+mn-ea"/>
                <a:sym typeface="+mn-lt"/>
              </a:rPr>
              <a:t>研究背景</a:t>
            </a:r>
          </a:p>
        </p:txBody>
      </p:sp>
    </p:spTree>
    <p:extLst>
      <p:ext uri="{BB962C8B-B14F-4D97-AF65-F5344CB8AC3E}">
        <p14:creationId xmlns:p14="http://schemas.microsoft.com/office/powerpoint/2010/main" val="11513552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31" name="Freeform 188"/>
          <p:cNvSpPr>
            <a:spLocks/>
          </p:cNvSpPr>
          <p:nvPr/>
        </p:nvSpPr>
        <p:spPr bwMode="auto">
          <a:xfrm>
            <a:off x="6541010" y="3340411"/>
            <a:ext cx="1673225" cy="2422525"/>
          </a:xfrm>
          <a:custGeom>
            <a:avLst/>
            <a:gdLst>
              <a:gd name="T0" fmla="*/ 25 w 268"/>
              <a:gd name="T1" fmla="*/ 212 h 388"/>
              <a:gd name="T2" fmla="*/ 134 w 268"/>
              <a:gd name="T3" fmla="*/ 388 h 388"/>
              <a:gd name="T4" fmla="*/ 243 w 268"/>
              <a:gd name="T5" fmla="*/ 212 h 388"/>
              <a:gd name="T6" fmla="*/ 253 w 268"/>
              <a:gd name="T7" fmla="*/ 196 h 388"/>
              <a:gd name="T8" fmla="*/ 268 w 268"/>
              <a:gd name="T9" fmla="*/ 134 h 388"/>
              <a:gd name="T10" fmla="*/ 134 w 268"/>
              <a:gd name="T11" fmla="*/ 0 h 388"/>
              <a:gd name="T12" fmla="*/ 0 w 268"/>
              <a:gd name="T13" fmla="*/ 134 h 388"/>
              <a:gd name="T14" fmla="*/ 15 w 268"/>
              <a:gd name="T15" fmla="*/ 196 h 388"/>
              <a:gd name="T16" fmla="*/ 25 w 268"/>
              <a:gd name="T17" fmla="*/ 21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388">
                <a:moveTo>
                  <a:pt x="25" y="212"/>
                </a:moveTo>
                <a:cubicBezTo>
                  <a:pt x="134" y="388"/>
                  <a:pt x="134" y="388"/>
                  <a:pt x="134" y="388"/>
                </a:cubicBezTo>
                <a:cubicBezTo>
                  <a:pt x="243" y="212"/>
                  <a:pt x="243" y="212"/>
                  <a:pt x="243" y="212"/>
                </a:cubicBezTo>
                <a:cubicBezTo>
                  <a:pt x="253" y="196"/>
                  <a:pt x="253" y="196"/>
                  <a:pt x="253" y="196"/>
                </a:cubicBezTo>
                <a:cubicBezTo>
                  <a:pt x="263" y="177"/>
                  <a:pt x="268" y="156"/>
                  <a:pt x="268" y="134"/>
                </a:cubicBezTo>
                <a:cubicBezTo>
                  <a:pt x="268" y="60"/>
                  <a:pt x="208" y="0"/>
                  <a:pt x="134" y="0"/>
                </a:cubicBezTo>
                <a:cubicBezTo>
                  <a:pt x="60" y="0"/>
                  <a:pt x="0" y="60"/>
                  <a:pt x="0" y="134"/>
                </a:cubicBezTo>
                <a:cubicBezTo>
                  <a:pt x="0" y="156"/>
                  <a:pt x="5" y="177"/>
                  <a:pt x="15" y="196"/>
                </a:cubicBezTo>
                <a:lnTo>
                  <a:pt x="25" y="212"/>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Freeform 189"/>
          <p:cNvSpPr>
            <a:spLocks/>
          </p:cNvSpPr>
          <p:nvPr/>
        </p:nvSpPr>
        <p:spPr bwMode="auto">
          <a:xfrm>
            <a:off x="6672773" y="3472173"/>
            <a:ext cx="1409700" cy="2039938"/>
          </a:xfrm>
          <a:custGeom>
            <a:avLst/>
            <a:gdLst>
              <a:gd name="T0" fmla="*/ 113 w 226"/>
              <a:gd name="T1" fmla="*/ 327 h 327"/>
              <a:gd name="T2" fmla="*/ 214 w 226"/>
              <a:gd name="T3" fmla="*/ 164 h 327"/>
              <a:gd name="T4" fmla="*/ 226 w 226"/>
              <a:gd name="T5" fmla="*/ 113 h 327"/>
              <a:gd name="T6" fmla="*/ 113 w 226"/>
              <a:gd name="T7" fmla="*/ 0 h 327"/>
              <a:gd name="T8" fmla="*/ 0 w 226"/>
              <a:gd name="T9" fmla="*/ 113 h 327"/>
              <a:gd name="T10" fmla="*/ 13 w 226"/>
              <a:gd name="T11" fmla="*/ 164 h 327"/>
              <a:gd name="T12" fmla="*/ 113 w 226"/>
              <a:gd name="T13" fmla="*/ 327 h 327"/>
            </a:gdLst>
            <a:ahLst/>
            <a:cxnLst>
              <a:cxn ang="0">
                <a:pos x="T0" y="T1"/>
              </a:cxn>
              <a:cxn ang="0">
                <a:pos x="T2" y="T3"/>
              </a:cxn>
              <a:cxn ang="0">
                <a:pos x="T4" y="T5"/>
              </a:cxn>
              <a:cxn ang="0">
                <a:pos x="T6" y="T7"/>
              </a:cxn>
              <a:cxn ang="0">
                <a:pos x="T8" y="T9"/>
              </a:cxn>
              <a:cxn ang="0">
                <a:pos x="T10" y="T11"/>
              </a:cxn>
              <a:cxn ang="0">
                <a:pos x="T12" y="T13"/>
              </a:cxn>
            </a:cxnLst>
            <a:rect l="0" t="0" r="r" b="b"/>
            <a:pathLst>
              <a:path w="226" h="327">
                <a:moveTo>
                  <a:pt x="113" y="327"/>
                </a:moveTo>
                <a:cubicBezTo>
                  <a:pt x="214" y="164"/>
                  <a:pt x="214" y="164"/>
                  <a:pt x="214" y="164"/>
                </a:cubicBezTo>
                <a:cubicBezTo>
                  <a:pt x="222" y="148"/>
                  <a:pt x="226" y="131"/>
                  <a:pt x="226" y="113"/>
                </a:cubicBezTo>
                <a:cubicBezTo>
                  <a:pt x="226" y="50"/>
                  <a:pt x="176" y="0"/>
                  <a:pt x="113" y="0"/>
                </a:cubicBezTo>
                <a:cubicBezTo>
                  <a:pt x="51" y="0"/>
                  <a:pt x="0" y="50"/>
                  <a:pt x="0" y="113"/>
                </a:cubicBezTo>
                <a:cubicBezTo>
                  <a:pt x="0" y="131"/>
                  <a:pt x="4" y="148"/>
                  <a:pt x="13" y="164"/>
                </a:cubicBezTo>
                <a:lnTo>
                  <a:pt x="113" y="327"/>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33" name="Freeform 19"/>
          <p:cNvSpPr>
            <a:spLocks noEditPoints="1"/>
          </p:cNvSpPr>
          <p:nvPr/>
        </p:nvSpPr>
        <p:spPr bwMode="auto">
          <a:xfrm>
            <a:off x="7165282" y="4500712"/>
            <a:ext cx="424680" cy="425252"/>
          </a:xfrm>
          <a:custGeom>
            <a:avLst/>
            <a:gdLst>
              <a:gd name="T0" fmla="*/ 281 w 311"/>
              <a:gd name="T1" fmla="*/ 130 h 312"/>
              <a:gd name="T2" fmla="*/ 311 w 311"/>
              <a:gd name="T3" fmla="*/ 116 h 312"/>
              <a:gd name="T4" fmla="*/ 294 w 311"/>
              <a:gd name="T5" fmla="*/ 75 h 312"/>
              <a:gd name="T6" fmla="*/ 263 w 311"/>
              <a:gd name="T7" fmla="*/ 86 h 312"/>
              <a:gd name="T8" fmla="*/ 226 w 311"/>
              <a:gd name="T9" fmla="*/ 48 h 312"/>
              <a:gd name="T10" fmla="*/ 237 w 311"/>
              <a:gd name="T11" fmla="*/ 17 h 312"/>
              <a:gd name="T12" fmla="*/ 197 w 311"/>
              <a:gd name="T13" fmla="*/ 0 h 312"/>
              <a:gd name="T14" fmla="*/ 183 w 311"/>
              <a:gd name="T15" fmla="*/ 30 h 312"/>
              <a:gd name="T16" fmla="*/ 129 w 311"/>
              <a:gd name="T17" fmla="*/ 30 h 312"/>
              <a:gd name="T18" fmla="*/ 115 w 311"/>
              <a:gd name="T19" fmla="*/ 0 h 312"/>
              <a:gd name="T20" fmla="*/ 75 w 311"/>
              <a:gd name="T21" fmla="*/ 17 h 312"/>
              <a:gd name="T22" fmla="*/ 86 w 311"/>
              <a:gd name="T23" fmla="*/ 48 h 312"/>
              <a:gd name="T24" fmla="*/ 48 w 311"/>
              <a:gd name="T25" fmla="*/ 85 h 312"/>
              <a:gd name="T26" fmla="*/ 17 w 311"/>
              <a:gd name="T27" fmla="*/ 74 h 312"/>
              <a:gd name="T28" fmla="*/ 0 w 311"/>
              <a:gd name="T29" fmla="*/ 114 h 312"/>
              <a:gd name="T30" fmla="*/ 30 w 311"/>
              <a:gd name="T31" fmla="*/ 129 h 312"/>
              <a:gd name="T32" fmla="*/ 30 w 311"/>
              <a:gd name="T33" fmla="*/ 182 h 312"/>
              <a:gd name="T34" fmla="*/ 0 w 311"/>
              <a:gd name="T35" fmla="*/ 196 h 312"/>
              <a:gd name="T36" fmla="*/ 16 w 311"/>
              <a:gd name="T37" fmla="*/ 236 h 312"/>
              <a:gd name="T38" fmla="*/ 47 w 311"/>
              <a:gd name="T39" fmla="*/ 225 h 312"/>
              <a:gd name="T40" fmla="*/ 85 w 311"/>
              <a:gd name="T41" fmla="*/ 263 h 312"/>
              <a:gd name="T42" fmla="*/ 73 w 311"/>
              <a:gd name="T43" fmla="*/ 294 h 312"/>
              <a:gd name="T44" fmla="*/ 114 w 311"/>
              <a:gd name="T45" fmla="*/ 311 h 312"/>
              <a:gd name="T46" fmla="*/ 128 w 311"/>
              <a:gd name="T47" fmla="*/ 281 h 312"/>
              <a:gd name="T48" fmla="*/ 181 w 311"/>
              <a:gd name="T49" fmla="*/ 282 h 312"/>
              <a:gd name="T50" fmla="*/ 195 w 311"/>
              <a:gd name="T51" fmla="*/ 312 h 312"/>
              <a:gd name="T52" fmla="*/ 236 w 311"/>
              <a:gd name="T53" fmla="*/ 295 h 312"/>
              <a:gd name="T54" fmla="*/ 225 w 311"/>
              <a:gd name="T55" fmla="*/ 264 h 312"/>
              <a:gd name="T56" fmla="*/ 263 w 311"/>
              <a:gd name="T57" fmla="*/ 226 h 312"/>
              <a:gd name="T58" fmla="*/ 294 w 311"/>
              <a:gd name="T59" fmla="*/ 238 h 312"/>
              <a:gd name="T60" fmla="*/ 311 w 311"/>
              <a:gd name="T61" fmla="*/ 197 h 312"/>
              <a:gd name="T62" fmla="*/ 281 w 311"/>
              <a:gd name="T63" fmla="*/ 183 h 312"/>
              <a:gd name="T64" fmla="*/ 281 w 311"/>
              <a:gd name="T65" fmla="*/ 130 h 312"/>
              <a:gd name="T66" fmla="*/ 155 w 311"/>
              <a:gd name="T67" fmla="*/ 254 h 312"/>
              <a:gd name="T68" fmla="*/ 57 w 311"/>
              <a:gd name="T69" fmla="*/ 156 h 312"/>
              <a:gd name="T70" fmla="*/ 155 w 311"/>
              <a:gd name="T71" fmla="*/ 57 h 312"/>
              <a:gd name="T72" fmla="*/ 254 w 311"/>
              <a:gd name="T73" fmla="*/ 156 h 312"/>
              <a:gd name="T74" fmla="*/ 155 w 311"/>
              <a:gd name="T75" fmla="*/ 2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2">
                <a:moveTo>
                  <a:pt x="281" y="130"/>
                </a:moveTo>
                <a:cubicBezTo>
                  <a:pt x="311" y="116"/>
                  <a:pt x="311" y="116"/>
                  <a:pt x="311" y="116"/>
                </a:cubicBezTo>
                <a:cubicBezTo>
                  <a:pt x="294" y="75"/>
                  <a:pt x="294" y="75"/>
                  <a:pt x="294" y="75"/>
                </a:cubicBezTo>
                <a:cubicBezTo>
                  <a:pt x="263" y="86"/>
                  <a:pt x="263" y="86"/>
                  <a:pt x="263" y="86"/>
                </a:cubicBezTo>
                <a:cubicBezTo>
                  <a:pt x="253" y="71"/>
                  <a:pt x="240" y="58"/>
                  <a:pt x="226" y="48"/>
                </a:cubicBezTo>
                <a:cubicBezTo>
                  <a:pt x="237" y="17"/>
                  <a:pt x="237" y="17"/>
                  <a:pt x="237" y="17"/>
                </a:cubicBezTo>
                <a:cubicBezTo>
                  <a:pt x="197" y="0"/>
                  <a:pt x="197" y="0"/>
                  <a:pt x="197" y="0"/>
                </a:cubicBezTo>
                <a:cubicBezTo>
                  <a:pt x="183" y="30"/>
                  <a:pt x="183" y="30"/>
                  <a:pt x="183" y="30"/>
                </a:cubicBezTo>
                <a:cubicBezTo>
                  <a:pt x="165" y="27"/>
                  <a:pt x="147" y="26"/>
                  <a:pt x="129" y="30"/>
                </a:cubicBezTo>
                <a:cubicBezTo>
                  <a:pt x="115" y="0"/>
                  <a:pt x="115" y="0"/>
                  <a:pt x="115" y="0"/>
                </a:cubicBezTo>
                <a:cubicBezTo>
                  <a:pt x="75" y="17"/>
                  <a:pt x="75" y="17"/>
                  <a:pt x="75" y="17"/>
                </a:cubicBezTo>
                <a:cubicBezTo>
                  <a:pt x="86" y="48"/>
                  <a:pt x="86" y="48"/>
                  <a:pt x="86" y="48"/>
                </a:cubicBezTo>
                <a:cubicBezTo>
                  <a:pt x="70" y="58"/>
                  <a:pt x="58" y="71"/>
                  <a:pt x="48" y="85"/>
                </a:cubicBezTo>
                <a:cubicBezTo>
                  <a:pt x="17" y="74"/>
                  <a:pt x="17" y="74"/>
                  <a:pt x="17" y="74"/>
                </a:cubicBezTo>
                <a:cubicBezTo>
                  <a:pt x="0" y="114"/>
                  <a:pt x="0" y="114"/>
                  <a:pt x="0" y="114"/>
                </a:cubicBezTo>
                <a:cubicBezTo>
                  <a:pt x="30" y="129"/>
                  <a:pt x="30" y="129"/>
                  <a:pt x="30" y="129"/>
                </a:cubicBezTo>
                <a:cubicBezTo>
                  <a:pt x="26" y="146"/>
                  <a:pt x="26" y="164"/>
                  <a:pt x="30" y="182"/>
                </a:cubicBezTo>
                <a:cubicBezTo>
                  <a:pt x="0" y="196"/>
                  <a:pt x="0" y="196"/>
                  <a:pt x="0" y="196"/>
                </a:cubicBezTo>
                <a:cubicBezTo>
                  <a:pt x="16" y="236"/>
                  <a:pt x="16" y="236"/>
                  <a:pt x="16" y="236"/>
                </a:cubicBezTo>
                <a:cubicBezTo>
                  <a:pt x="47" y="225"/>
                  <a:pt x="47" y="225"/>
                  <a:pt x="47" y="225"/>
                </a:cubicBezTo>
                <a:cubicBezTo>
                  <a:pt x="57" y="241"/>
                  <a:pt x="70" y="253"/>
                  <a:pt x="85" y="263"/>
                </a:cubicBezTo>
                <a:cubicBezTo>
                  <a:pt x="73" y="294"/>
                  <a:pt x="73" y="294"/>
                  <a:pt x="73" y="294"/>
                </a:cubicBezTo>
                <a:cubicBezTo>
                  <a:pt x="114" y="311"/>
                  <a:pt x="114" y="311"/>
                  <a:pt x="114" y="311"/>
                </a:cubicBezTo>
                <a:cubicBezTo>
                  <a:pt x="128" y="281"/>
                  <a:pt x="128" y="281"/>
                  <a:pt x="128" y="281"/>
                </a:cubicBezTo>
                <a:cubicBezTo>
                  <a:pt x="145" y="285"/>
                  <a:pt x="163" y="285"/>
                  <a:pt x="181" y="282"/>
                </a:cubicBezTo>
                <a:cubicBezTo>
                  <a:pt x="195" y="312"/>
                  <a:pt x="195" y="312"/>
                  <a:pt x="195" y="312"/>
                </a:cubicBezTo>
                <a:cubicBezTo>
                  <a:pt x="236" y="295"/>
                  <a:pt x="236" y="295"/>
                  <a:pt x="236" y="295"/>
                </a:cubicBezTo>
                <a:cubicBezTo>
                  <a:pt x="225" y="264"/>
                  <a:pt x="225" y="264"/>
                  <a:pt x="225" y="264"/>
                </a:cubicBezTo>
                <a:cubicBezTo>
                  <a:pt x="240" y="254"/>
                  <a:pt x="253" y="241"/>
                  <a:pt x="263" y="226"/>
                </a:cubicBezTo>
                <a:cubicBezTo>
                  <a:pt x="294" y="238"/>
                  <a:pt x="294" y="238"/>
                  <a:pt x="294" y="238"/>
                </a:cubicBezTo>
                <a:cubicBezTo>
                  <a:pt x="311" y="197"/>
                  <a:pt x="311" y="197"/>
                  <a:pt x="311" y="197"/>
                </a:cubicBezTo>
                <a:cubicBezTo>
                  <a:pt x="281" y="183"/>
                  <a:pt x="281" y="183"/>
                  <a:pt x="281" y="183"/>
                </a:cubicBezTo>
                <a:cubicBezTo>
                  <a:pt x="285" y="166"/>
                  <a:pt x="285" y="148"/>
                  <a:pt x="281" y="130"/>
                </a:cubicBezTo>
                <a:close/>
                <a:moveTo>
                  <a:pt x="155" y="254"/>
                </a:moveTo>
                <a:cubicBezTo>
                  <a:pt x="101" y="254"/>
                  <a:pt x="57" y="210"/>
                  <a:pt x="57" y="156"/>
                </a:cubicBezTo>
                <a:cubicBezTo>
                  <a:pt x="57" y="101"/>
                  <a:pt x="101" y="57"/>
                  <a:pt x="155" y="57"/>
                </a:cubicBezTo>
                <a:cubicBezTo>
                  <a:pt x="210" y="57"/>
                  <a:pt x="254" y="101"/>
                  <a:pt x="254" y="156"/>
                </a:cubicBezTo>
                <a:cubicBezTo>
                  <a:pt x="254" y="210"/>
                  <a:pt x="210" y="254"/>
                  <a:pt x="155" y="254"/>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5" name="矩形 34"/>
          <p:cNvSpPr/>
          <p:nvPr/>
        </p:nvSpPr>
        <p:spPr>
          <a:xfrm>
            <a:off x="7086553" y="3777825"/>
            <a:ext cx="582138" cy="584775"/>
          </a:xfrm>
          <a:prstGeom prst="rect">
            <a:avLst/>
          </a:prstGeom>
          <a:effectLst/>
        </p:spPr>
        <p:txBody>
          <a:bodyPr wrap="square">
            <a:spAutoFit/>
          </a:bodyPr>
          <a:lstStyle/>
          <a:p>
            <a:pPr algn="ctr"/>
            <a:r>
              <a:rPr lang="en-US" altLang="zh-CN" sz="3200" b="1" dirty="0">
                <a:solidFill>
                  <a:prstClr val="white"/>
                </a:solidFill>
                <a:cs typeface="+mn-ea"/>
                <a:sym typeface="+mn-lt"/>
              </a:rPr>
              <a:t>3</a:t>
            </a:r>
            <a:endParaRPr lang="zh-CN" altLang="en-US" sz="3200" b="1" dirty="0">
              <a:solidFill>
                <a:prstClr val="white"/>
              </a:solidFill>
              <a:cs typeface="+mn-ea"/>
              <a:sym typeface="+mn-lt"/>
            </a:endParaRPr>
          </a:p>
        </p:txBody>
      </p:sp>
      <p:grpSp>
        <p:nvGrpSpPr>
          <p:cNvPr id="16" name="组合 15"/>
          <p:cNvGrpSpPr/>
          <p:nvPr/>
        </p:nvGrpSpPr>
        <p:grpSpPr>
          <a:xfrm>
            <a:off x="4437573" y="4670736"/>
            <a:ext cx="2428875" cy="1671638"/>
            <a:chOff x="4437573" y="4670736"/>
            <a:chExt cx="2428875" cy="1671638"/>
          </a:xfrm>
        </p:grpSpPr>
        <p:sp>
          <p:nvSpPr>
            <p:cNvPr id="27" name="Freeform 127"/>
            <p:cNvSpPr>
              <a:spLocks/>
            </p:cNvSpPr>
            <p:nvPr/>
          </p:nvSpPr>
          <p:spPr bwMode="auto">
            <a:xfrm>
              <a:off x="4437573" y="4670736"/>
              <a:ext cx="2428875" cy="1671638"/>
            </a:xfrm>
            <a:custGeom>
              <a:avLst/>
              <a:gdLst>
                <a:gd name="T0" fmla="*/ 176 w 389"/>
                <a:gd name="T1" fmla="*/ 25 h 268"/>
                <a:gd name="T2" fmla="*/ 0 w 389"/>
                <a:gd name="T3" fmla="*/ 134 h 268"/>
                <a:gd name="T4" fmla="*/ 176 w 389"/>
                <a:gd name="T5" fmla="*/ 243 h 268"/>
                <a:gd name="T6" fmla="*/ 192 w 389"/>
                <a:gd name="T7" fmla="*/ 253 h 268"/>
                <a:gd name="T8" fmla="*/ 254 w 389"/>
                <a:gd name="T9" fmla="*/ 268 h 268"/>
                <a:gd name="T10" fmla="*/ 389 w 389"/>
                <a:gd name="T11" fmla="*/ 134 h 268"/>
                <a:gd name="T12" fmla="*/ 254 w 389"/>
                <a:gd name="T13" fmla="*/ 0 h 268"/>
                <a:gd name="T14" fmla="*/ 192 w 389"/>
                <a:gd name="T15" fmla="*/ 15 h 268"/>
                <a:gd name="T16" fmla="*/ 176 w 389"/>
                <a:gd name="T17" fmla="*/ 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268">
                  <a:moveTo>
                    <a:pt x="176" y="25"/>
                  </a:moveTo>
                  <a:cubicBezTo>
                    <a:pt x="0" y="134"/>
                    <a:pt x="0" y="134"/>
                    <a:pt x="0" y="134"/>
                  </a:cubicBezTo>
                  <a:cubicBezTo>
                    <a:pt x="176" y="243"/>
                    <a:pt x="176" y="243"/>
                    <a:pt x="176" y="243"/>
                  </a:cubicBezTo>
                  <a:cubicBezTo>
                    <a:pt x="192" y="253"/>
                    <a:pt x="192" y="253"/>
                    <a:pt x="192" y="253"/>
                  </a:cubicBezTo>
                  <a:cubicBezTo>
                    <a:pt x="211" y="263"/>
                    <a:pt x="232" y="268"/>
                    <a:pt x="254" y="268"/>
                  </a:cubicBezTo>
                  <a:cubicBezTo>
                    <a:pt x="329" y="268"/>
                    <a:pt x="389" y="208"/>
                    <a:pt x="389" y="134"/>
                  </a:cubicBezTo>
                  <a:cubicBezTo>
                    <a:pt x="389" y="60"/>
                    <a:pt x="329" y="0"/>
                    <a:pt x="254" y="0"/>
                  </a:cubicBezTo>
                  <a:cubicBezTo>
                    <a:pt x="232" y="0"/>
                    <a:pt x="211" y="5"/>
                    <a:pt x="192" y="15"/>
                  </a:cubicBezTo>
                  <a:lnTo>
                    <a:pt x="176" y="25"/>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8" name="Freeform 128"/>
            <p:cNvSpPr>
              <a:spLocks/>
            </p:cNvSpPr>
            <p:nvPr/>
          </p:nvSpPr>
          <p:spPr bwMode="auto">
            <a:xfrm>
              <a:off x="4686810" y="4800911"/>
              <a:ext cx="2041525" cy="1411288"/>
            </a:xfrm>
            <a:custGeom>
              <a:avLst/>
              <a:gdLst>
                <a:gd name="T0" fmla="*/ 0 w 327"/>
                <a:gd name="T1" fmla="*/ 113 h 226"/>
                <a:gd name="T2" fmla="*/ 163 w 327"/>
                <a:gd name="T3" fmla="*/ 214 h 226"/>
                <a:gd name="T4" fmla="*/ 214 w 327"/>
                <a:gd name="T5" fmla="*/ 226 h 226"/>
                <a:gd name="T6" fmla="*/ 327 w 327"/>
                <a:gd name="T7" fmla="*/ 113 h 226"/>
                <a:gd name="T8" fmla="*/ 214 w 327"/>
                <a:gd name="T9" fmla="*/ 0 h 226"/>
                <a:gd name="T10" fmla="*/ 163 w 327"/>
                <a:gd name="T11" fmla="*/ 12 h 226"/>
                <a:gd name="T12" fmla="*/ 0 w 327"/>
                <a:gd name="T13" fmla="*/ 113 h 226"/>
              </a:gdLst>
              <a:ahLst/>
              <a:cxnLst>
                <a:cxn ang="0">
                  <a:pos x="T0" y="T1"/>
                </a:cxn>
                <a:cxn ang="0">
                  <a:pos x="T2" y="T3"/>
                </a:cxn>
                <a:cxn ang="0">
                  <a:pos x="T4" y="T5"/>
                </a:cxn>
                <a:cxn ang="0">
                  <a:pos x="T6" y="T7"/>
                </a:cxn>
                <a:cxn ang="0">
                  <a:pos x="T8" y="T9"/>
                </a:cxn>
                <a:cxn ang="0">
                  <a:pos x="T10" y="T11"/>
                </a:cxn>
                <a:cxn ang="0">
                  <a:pos x="T12" y="T13"/>
                </a:cxn>
              </a:cxnLst>
              <a:rect l="0" t="0" r="r" b="b"/>
              <a:pathLst>
                <a:path w="327" h="226">
                  <a:moveTo>
                    <a:pt x="0" y="113"/>
                  </a:moveTo>
                  <a:cubicBezTo>
                    <a:pt x="163" y="214"/>
                    <a:pt x="163" y="214"/>
                    <a:pt x="163" y="214"/>
                  </a:cubicBezTo>
                  <a:cubicBezTo>
                    <a:pt x="179" y="222"/>
                    <a:pt x="196" y="226"/>
                    <a:pt x="214" y="226"/>
                  </a:cubicBezTo>
                  <a:cubicBezTo>
                    <a:pt x="277" y="226"/>
                    <a:pt x="327" y="176"/>
                    <a:pt x="327" y="113"/>
                  </a:cubicBezTo>
                  <a:cubicBezTo>
                    <a:pt x="327" y="51"/>
                    <a:pt x="277" y="0"/>
                    <a:pt x="214" y="0"/>
                  </a:cubicBezTo>
                  <a:cubicBezTo>
                    <a:pt x="196" y="0"/>
                    <a:pt x="179" y="4"/>
                    <a:pt x="163" y="12"/>
                  </a:cubicBezTo>
                  <a:lnTo>
                    <a:pt x="0" y="113"/>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cs typeface="+mn-ea"/>
                <a:sym typeface="+mn-lt"/>
              </a:endParaRPr>
            </a:p>
          </p:txBody>
        </p:sp>
        <p:sp>
          <p:nvSpPr>
            <p:cNvPr id="29" name="Freeform 13"/>
            <p:cNvSpPr>
              <a:spLocks noEditPoints="1"/>
            </p:cNvSpPr>
            <p:nvPr/>
          </p:nvSpPr>
          <p:spPr bwMode="auto">
            <a:xfrm>
              <a:off x="5304550" y="5230812"/>
              <a:ext cx="301219" cy="515978"/>
            </a:xfrm>
            <a:custGeom>
              <a:avLst/>
              <a:gdLst>
                <a:gd name="T0" fmla="*/ 73 w 130"/>
                <a:gd name="T1" fmla="*/ 98 h 222"/>
                <a:gd name="T2" fmla="*/ 118 w 130"/>
                <a:gd name="T3" fmla="*/ 116 h 222"/>
                <a:gd name="T4" fmla="*/ 130 w 130"/>
                <a:gd name="T5" fmla="*/ 149 h 222"/>
                <a:gd name="T6" fmla="*/ 115 w 130"/>
                <a:gd name="T7" fmla="*/ 186 h 222"/>
                <a:gd name="T8" fmla="*/ 73 w 130"/>
                <a:gd name="T9" fmla="*/ 203 h 222"/>
                <a:gd name="T10" fmla="*/ 73 w 130"/>
                <a:gd name="T11" fmla="*/ 222 h 222"/>
                <a:gd name="T12" fmla="*/ 58 w 130"/>
                <a:gd name="T13" fmla="*/ 222 h 222"/>
                <a:gd name="T14" fmla="*/ 58 w 130"/>
                <a:gd name="T15" fmla="*/ 203 h 222"/>
                <a:gd name="T16" fmla="*/ 0 w 130"/>
                <a:gd name="T17" fmla="*/ 150 h 222"/>
                <a:gd name="T18" fmla="*/ 26 w 130"/>
                <a:gd name="T19" fmla="*/ 150 h 222"/>
                <a:gd name="T20" fmla="*/ 58 w 130"/>
                <a:gd name="T21" fmla="*/ 185 h 222"/>
                <a:gd name="T22" fmla="*/ 58 w 130"/>
                <a:gd name="T23" fmla="*/ 117 h 222"/>
                <a:gd name="T24" fmla="*/ 4 w 130"/>
                <a:gd name="T25" fmla="*/ 69 h 222"/>
                <a:gd name="T26" fmla="*/ 19 w 130"/>
                <a:gd name="T27" fmla="*/ 34 h 222"/>
                <a:gd name="T28" fmla="*/ 58 w 130"/>
                <a:gd name="T29" fmla="*/ 19 h 222"/>
                <a:gd name="T30" fmla="*/ 58 w 130"/>
                <a:gd name="T31" fmla="*/ 0 h 222"/>
                <a:gd name="T32" fmla="*/ 73 w 130"/>
                <a:gd name="T33" fmla="*/ 0 h 222"/>
                <a:gd name="T34" fmla="*/ 73 w 130"/>
                <a:gd name="T35" fmla="*/ 19 h 222"/>
                <a:gd name="T36" fmla="*/ 125 w 130"/>
                <a:gd name="T37" fmla="*/ 63 h 222"/>
                <a:gd name="T38" fmla="*/ 99 w 130"/>
                <a:gd name="T39" fmla="*/ 63 h 222"/>
                <a:gd name="T40" fmla="*/ 73 w 130"/>
                <a:gd name="T41" fmla="*/ 37 h 222"/>
                <a:gd name="T42" fmla="*/ 73 w 130"/>
                <a:gd name="T43" fmla="*/ 98 h 222"/>
                <a:gd name="T44" fmla="*/ 58 w 130"/>
                <a:gd name="T45" fmla="*/ 96 h 222"/>
                <a:gd name="T46" fmla="*/ 58 w 130"/>
                <a:gd name="T47" fmla="*/ 37 h 222"/>
                <a:gd name="T48" fmla="*/ 30 w 130"/>
                <a:gd name="T49" fmla="*/ 67 h 222"/>
                <a:gd name="T50" fmla="*/ 38 w 130"/>
                <a:gd name="T51" fmla="*/ 86 h 222"/>
                <a:gd name="T52" fmla="*/ 58 w 130"/>
                <a:gd name="T53" fmla="*/ 96 h 222"/>
                <a:gd name="T54" fmla="*/ 73 w 130"/>
                <a:gd name="T55" fmla="*/ 185 h 222"/>
                <a:gd name="T56" fmla="*/ 104 w 130"/>
                <a:gd name="T57" fmla="*/ 150 h 222"/>
                <a:gd name="T58" fmla="*/ 97 w 130"/>
                <a:gd name="T59" fmla="*/ 131 h 222"/>
                <a:gd name="T60" fmla="*/ 73 w 130"/>
                <a:gd name="T61" fmla="*/ 120 h 222"/>
                <a:gd name="T62" fmla="*/ 73 w 130"/>
                <a:gd name="T63" fmla="*/ 1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2">
                  <a:moveTo>
                    <a:pt x="73" y="98"/>
                  </a:moveTo>
                  <a:cubicBezTo>
                    <a:pt x="95" y="103"/>
                    <a:pt x="110" y="109"/>
                    <a:pt x="118" y="116"/>
                  </a:cubicBezTo>
                  <a:cubicBezTo>
                    <a:pt x="126" y="124"/>
                    <a:pt x="130" y="135"/>
                    <a:pt x="130" y="149"/>
                  </a:cubicBezTo>
                  <a:cubicBezTo>
                    <a:pt x="130" y="163"/>
                    <a:pt x="125" y="175"/>
                    <a:pt x="115" y="186"/>
                  </a:cubicBezTo>
                  <a:cubicBezTo>
                    <a:pt x="105" y="196"/>
                    <a:pt x="91" y="202"/>
                    <a:pt x="73" y="203"/>
                  </a:cubicBezTo>
                  <a:cubicBezTo>
                    <a:pt x="73" y="222"/>
                    <a:pt x="73" y="222"/>
                    <a:pt x="73" y="222"/>
                  </a:cubicBezTo>
                  <a:cubicBezTo>
                    <a:pt x="58" y="222"/>
                    <a:pt x="58" y="222"/>
                    <a:pt x="58" y="222"/>
                  </a:cubicBezTo>
                  <a:cubicBezTo>
                    <a:pt x="58" y="203"/>
                    <a:pt x="58" y="203"/>
                    <a:pt x="58" y="203"/>
                  </a:cubicBezTo>
                  <a:cubicBezTo>
                    <a:pt x="22" y="200"/>
                    <a:pt x="2" y="182"/>
                    <a:pt x="0" y="150"/>
                  </a:cubicBezTo>
                  <a:cubicBezTo>
                    <a:pt x="26" y="150"/>
                    <a:pt x="26" y="150"/>
                    <a:pt x="26" y="150"/>
                  </a:cubicBezTo>
                  <a:cubicBezTo>
                    <a:pt x="28" y="170"/>
                    <a:pt x="39" y="182"/>
                    <a:pt x="58" y="185"/>
                  </a:cubicBezTo>
                  <a:cubicBezTo>
                    <a:pt x="58" y="117"/>
                    <a:pt x="58" y="117"/>
                    <a:pt x="58" y="117"/>
                  </a:cubicBezTo>
                  <a:cubicBezTo>
                    <a:pt x="22" y="110"/>
                    <a:pt x="4" y="94"/>
                    <a:pt x="4" y="69"/>
                  </a:cubicBezTo>
                  <a:cubicBezTo>
                    <a:pt x="4" y="54"/>
                    <a:pt x="9" y="43"/>
                    <a:pt x="19" y="34"/>
                  </a:cubicBezTo>
                  <a:cubicBezTo>
                    <a:pt x="28" y="25"/>
                    <a:pt x="42" y="20"/>
                    <a:pt x="58" y="19"/>
                  </a:cubicBezTo>
                  <a:cubicBezTo>
                    <a:pt x="58" y="0"/>
                    <a:pt x="58" y="0"/>
                    <a:pt x="58" y="0"/>
                  </a:cubicBezTo>
                  <a:cubicBezTo>
                    <a:pt x="73" y="0"/>
                    <a:pt x="73" y="0"/>
                    <a:pt x="73" y="0"/>
                  </a:cubicBezTo>
                  <a:cubicBezTo>
                    <a:pt x="73" y="19"/>
                    <a:pt x="73" y="19"/>
                    <a:pt x="73" y="19"/>
                  </a:cubicBezTo>
                  <a:cubicBezTo>
                    <a:pt x="105" y="21"/>
                    <a:pt x="122" y="35"/>
                    <a:pt x="125" y="63"/>
                  </a:cubicBezTo>
                  <a:cubicBezTo>
                    <a:pt x="99" y="63"/>
                    <a:pt x="99" y="63"/>
                    <a:pt x="99" y="63"/>
                  </a:cubicBezTo>
                  <a:cubicBezTo>
                    <a:pt x="98" y="48"/>
                    <a:pt x="89" y="39"/>
                    <a:pt x="73" y="37"/>
                  </a:cubicBezTo>
                  <a:lnTo>
                    <a:pt x="73" y="98"/>
                  </a:lnTo>
                  <a:close/>
                  <a:moveTo>
                    <a:pt x="58" y="96"/>
                  </a:moveTo>
                  <a:cubicBezTo>
                    <a:pt x="58" y="37"/>
                    <a:pt x="58" y="37"/>
                    <a:pt x="58" y="37"/>
                  </a:cubicBezTo>
                  <a:cubicBezTo>
                    <a:pt x="39" y="40"/>
                    <a:pt x="30" y="50"/>
                    <a:pt x="30" y="67"/>
                  </a:cubicBezTo>
                  <a:cubicBezTo>
                    <a:pt x="30" y="76"/>
                    <a:pt x="33" y="82"/>
                    <a:pt x="38" y="86"/>
                  </a:cubicBezTo>
                  <a:cubicBezTo>
                    <a:pt x="43" y="91"/>
                    <a:pt x="50" y="94"/>
                    <a:pt x="58" y="96"/>
                  </a:cubicBezTo>
                  <a:close/>
                  <a:moveTo>
                    <a:pt x="73" y="185"/>
                  </a:moveTo>
                  <a:cubicBezTo>
                    <a:pt x="93" y="182"/>
                    <a:pt x="104" y="171"/>
                    <a:pt x="104" y="150"/>
                  </a:cubicBezTo>
                  <a:cubicBezTo>
                    <a:pt x="104" y="142"/>
                    <a:pt x="102" y="135"/>
                    <a:pt x="97" y="131"/>
                  </a:cubicBezTo>
                  <a:cubicBezTo>
                    <a:pt x="93" y="126"/>
                    <a:pt x="85" y="122"/>
                    <a:pt x="73" y="120"/>
                  </a:cubicBezTo>
                  <a:lnTo>
                    <a:pt x="73" y="185"/>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0" name="矩形 29"/>
            <p:cNvSpPr/>
            <p:nvPr/>
          </p:nvSpPr>
          <p:spPr>
            <a:xfrm>
              <a:off x="5910052" y="5178161"/>
              <a:ext cx="582138" cy="584775"/>
            </a:xfrm>
            <a:prstGeom prst="rect">
              <a:avLst/>
            </a:prstGeom>
            <a:effectLst/>
          </p:spPr>
          <p:txBody>
            <a:bodyPr wrap="square">
              <a:spAutoFit/>
            </a:bodyPr>
            <a:lstStyle/>
            <a:p>
              <a:pPr algn="ctr"/>
              <a:r>
                <a:rPr lang="en-US" altLang="zh-CN" sz="3200" b="1" dirty="0">
                  <a:solidFill>
                    <a:prstClr val="white"/>
                  </a:solidFill>
                  <a:cs typeface="+mn-ea"/>
                  <a:sym typeface="+mn-lt"/>
                </a:rPr>
                <a:t>4</a:t>
              </a:r>
              <a:endParaRPr lang="zh-CN" altLang="en-US" sz="3200" b="1" dirty="0">
                <a:solidFill>
                  <a:prstClr val="white"/>
                </a:solidFill>
                <a:cs typeface="+mn-ea"/>
                <a:sym typeface="+mn-lt"/>
              </a:endParaRPr>
            </a:p>
          </p:txBody>
        </p:sp>
      </p:grpSp>
      <p:grpSp>
        <p:nvGrpSpPr>
          <p:cNvPr id="17" name="组合 16"/>
          <p:cNvGrpSpPr/>
          <p:nvPr/>
        </p:nvGrpSpPr>
        <p:grpSpPr>
          <a:xfrm>
            <a:off x="3907348" y="2510148"/>
            <a:ext cx="1679575" cy="2428875"/>
            <a:chOff x="3907348" y="2510148"/>
            <a:chExt cx="1679575" cy="2428875"/>
          </a:xfrm>
        </p:grpSpPr>
        <p:sp>
          <p:nvSpPr>
            <p:cNvPr id="23" name="Freeform 5"/>
            <p:cNvSpPr>
              <a:spLocks/>
            </p:cNvSpPr>
            <p:nvPr/>
          </p:nvSpPr>
          <p:spPr bwMode="auto">
            <a:xfrm>
              <a:off x="3907348" y="2510148"/>
              <a:ext cx="1679575" cy="2428875"/>
            </a:xfrm>
            <a:custGeom>
              <a:avLst/>
              <a:gdLst>
                <a:gd name="T0" fmla="*/ 243 w 269"/>
                <a:gd name="T1" fmla="*/ 176 h 389"/>
                <a:gd name="T2" fmla="*/ 135 w 269"/>
                <a:gd name="T3" fmla="*/ 0 h 389"/>
                <a:gd name="T4" fmla="*/ 26 w 269"/>
                <a:gd name="T5" fmla="*/ 176 h 389"/>
                <a:gd name="T6" fmla="*/ 15 w 269"/>
                <a:gd name="T7" fmla="*/ 192 h 389"/>
                <a:gd name="T8" fmla="*/ 0 w 269"/>
                <a:gd name="T9" fmla="*/ 254 h 389"/>
                <a:gd name="T10" fmla="*/ 135 w 269"/>
                <a:gd name="T11" fmla="*/ 389 h 389"/>
                <a:gd name="T12" fmla="*/ 269 w 269"/>
                <a:gd name="T13" fmla="*/ 254 h 389"/>
                <a:gd name="T14" fmla="*/ 254 w 269"/>
                <a:gd name="T15" fmla="*/ 192 h 389"/>
                <a:gd name="T16" fmla="*/ 243 w 269"/>
                <a:gd name="T17" fmla="*/ 176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89">
                  <a:moveTo>
                    <a:pt x="243" y="176"/>
                  </a:moveTo>
                  <a:cubicBezTo>
                    <a:pt x="135" y="0"/>
                    <a:pt x="135" y="0"/>
                    <a:pt x="135" y="0"/>
                  </a:cubicBezTo>
                  <a:cubicBezTo>
                    <a:pt x="26" y="176"/>
                    <a:pt x="26" y="176"/>
                    <a:pt x="26" y="176"/>
                  </a:cubicBezTo>
                  <a:cubicBezTo>
                    <a:pt x="15" y="192"/>
                    <a:pt x="15" y="192"/>
                    <a:pt x="15" y="192"/>
                  </a:cubicBezTo>
                  <a:cubicBezTo>
                    <a:pt x="6" y="211"/>
                    <a:pt x="0" y="232"/>
                    <a:pt x="0" y="254"/>
                  </a:cubicBezTo>
                  <a:cubicBezTo>
                    <a:pt x="0" y="329"/>
                    <a:pt x="60" y="389"/>
                    <a:pt x="135" y="389"/>
                  </a:cubicBezTo>
                  <a:cubicBezTo>
                    <a:pt x="209" y="389"/>
                    <a:pt x="269" y="329"/>
                    <a:pt x="269" y="254"/>
                  </a:cubicBezTo>
                  <a:cubicBezTo>
                    <a:pt x="269" y="232"/>
                    <a:pt x="263" y="211"/>
                    <a:pt x="254" y="192"/>
                  </a:cubicBezTo>
                  <a:lnTo>
                    <a:pt x="243" y="176"/>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4" name="Freeform 6"/>
            <p:cNvSpPr>
              <a:spLocks/>
            </p:cNvSpPr>
            <p:nvPr/>
          </p:nvSpPr>
          <p:spPr bwMode="auto">
            <a:xfrm>
              <a:off x="4039110" y="2760973"/>
              <a:ext cx="1416050" cy="2046288"/>
            </a:xfrm>
            <a:custGeom>
              <a:avLst/>
              <a:gdLst>
                <a:gd name="T0" fmla="*/ 114 w 227"/>
                <a:gd name="T1" fmla="*/ 0 h 328"/>
                <a:gd name="T2" fmla="*/ 13 w 227"/>
                <a:gd name="T3" fmla="*/ 163 h 328"/>
                <a:gd name="T4" fmla="*/ 0 w 227"/>
                <a:gd name="T5" fmla="*/ 214 h 328"/>
                <a:gd name="T6" fmla="*/ 114 w 227"/>
                <a:gd name="T7" fmla="*/ 328 h 328"/>
                <a:gd name="T8" fmla="*/ 227 w 227"/>
                <a:gd name="T9" fmla="*/ 214 h 328"/>
                <a:gd name="T10" fmla="*/ 214 w 227"/>
                <a:gd name="T11" fmla="*/ 163 h 328"/>
                <a:gd name="T12" fmla="*/ 114 w 227"/>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227" h="328">
                  <a:moveTo>
                    <a:pt x="114" y="0"/>
                  </a:moveTo>
                  <a:cubicBezTo>
                    <a:pt x="13" y="163"/>
                    <a:pt x="13" y="163"/>
                    <a:pt x="13" y="163"/>
                  </a:cubicBezTo>
                  <a:cubicBezTo>
                    <a:pt x="5" y="179"/>
                    <a:pt x="0" y="197"/>
                    <a:pt x="0" y="214"/>
                  </a:cubicBezTo>
                  <a:cubicBezTo>
                    <a:pt x="0" y="277"/>
                    <a:pt x="51" y="328"/>
                    <a:pt x="114" y="328"/>
                  </a:cubicBezTo>
                  <a:cubicBezTo>
                    <a:pt x="176" y="328"/>
                    <a:pt x="227" y="277"/>
                    <a:pt x="227" y="214"/>
                  </a:cubicBezTo>
                  <a:cubicBezTo>
                    <a:pt x="227" y="197"/>
                    <a:pt x="222" y="179"/>
                    <a:pt x="214" y="163"/>
                  </a:cubicBezTo>
                  <a:lnTo>
                    <a:pt x="114" y="0"/>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 name="矩形 24"/>
            <p:cNvSpPr/>
            <p:nvPr/>
          </p:nvSpPr>
          <p:spPr>
            <a:xfrm>
              <a:off x="4443995" y="3907367"/>
              <a:ext cx="582138" cy="584775"/>
            </a:xfrm>
            <a:prstGeom prst="rect">
              <a:avLst/>
            </a:prstGeom>
            <a:effectLst/>
          </p:spPr>
          <p:txBody>
            <a:bodyPr wrap="square">
              <a:spAutoFit/>
            </a:bodyPr>
            <a:lstStyle/>
            <a:p>
              <a:pPr algn="ctr"/>
              <a:r>
                <a:rPr lang="en-US" altLang="zh-CN" sz="3200" b="1" dirty="0">
                  <a:solidFill>
                    <a:prstClr val="white"/>
                  </a:solidFill>
                  <a:cs typeface="+mn-ea"/>
                  <a:sym typeface="+mn-lt"/>
                </a:rPr>
                <a:t>1</a:t>
              </a:r>
              <a:endParaRPr lang="zh-CN" altLang="en-US" sz="3200" b="1" dirty="0">
                <a:solidFill>
                  <a:prstClr val="white"/>
                </a:solidFill>
                <a:cs typeface="+mn-ea"/>
                <a:sym typeface="+mn-lt"/>
              </a:endParaRPr>
            </a:p>
          </p:txBody>
        </p:sp>
        <p:sp>
          <p:nvSpPr>
            <p:cNvPr id="26" name="Freeform 45"/>
            <p:cNvSpPr>
              <a:spLocks noEditPoints="1"/>
            </p:cNvSpPr>
            <p:nvPr/>
          </p:nvSpPr>
          <p:spPr bwMode="auto">
            <a:xfrm>
              <a:off x="4566949" y="3321946"/>
              <a:ext cx="329266" cy="424279"/>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1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29 h 631"/>
                <a:gd name="T68" fmla="*/ 409 w 491"/>
                <a:gd name="T69" fmla="*/ 629 h 631"/>
                <a:gd name="T70" fmla="*/ 409 w 491"/>
                <a:gd name="T71" fmla="*/ 560 h 631"/>
                <a:gd name="T72" fmla="*/ 303 w 491"/>
                <a:gd name="T73" fmla="*/ 560 h 631"/>
                <a:gd name="T74" fmla="*/ 303 w 491"/>
                <a:gd name="T75" fmla="*/ 62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8"/>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1"/>
                    <a:pt x="198" y="319"/>
                    <a:pt x="198" y="305"/>
                  </a:cubicBezTo>
                  <a:cubicBezTo>
                    <a:pt x="198" y="288"/>
                    <a:pt x="205" y="272"/>
                    <a:pt x="217" y="261"/>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5"/>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5"/>
                    <a:pt x="455" y="270"/>
                    <a:pt x="436" y="270"/>
                  </a:cubicBezTo>
                  <a:lnTo>
                    <a:pt x="349" y="270"/>
                  </a:lnTo>
                  <a:lnTo>
                    <a:pt x="265" y="270"/>
                  </a:lnTo>
                  <a:lnTo>
                    <a:pt x="256" y="270"/>
                  </a:lnTo>
                  <a:close/>
                  <a:moveTo>
                    <a:pt x="349" y="366"/>
                  </a:moveTo>
                  <a:lnTo>
                    <a:pt x="221" y="366"/>
                  </a:lnTo>
                  <a:cubicBezTo>
                    <a:pt x="209" y="366"/>
                    <a:pt x="198" y="372"/>
                    <a:pt x="192" y="381"/>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29"/>
                  </a:moveTo>
                  <a:lnTo>
                    <a:pt x="315" y="629"/>
                  </a:lnTo>
                  <a:lnTo>
                    <a:pt x="409" y="629"/>
                  </a:lnTo>
                  <a:cubicBezTo>
                    <a:pt x="429" y="629"/>
                    <a:pt x="444" y="614"/>
                    <a:pt x="444" y="595"/>
                  </a:cubicBezTo>
                  <a:cubicBezTo>
                    <a:pt x="444" y="575"/>
                    <a:pt x="429" y="560"/>
                    <a:pt x="409" y="560"/>
                  </a:cubicBezTo>
                  <a:lnTo>
                    <a:pt x="315" y="560"/>
                  </a:lnTo>
                  <a:lnTo>
                    <a:pt x="303" y="560"/>
                  </a:lnTo>
                  <a:cubicBezTo>
                    <a:pt x="283" y="560"/>
                    <a:pt x="268" y="575"/>
                    <a:pt x="268" y="595"/>
                  </a:cubicBezTo>
                  <a:cubicBezTo>
                    <a:pt x="268" y="614"/>
                    <a:pt x="283" y="629"/>
                    <a:pt x="303" y="629"/>
                  </a:cubicBezTo>
                  <a:close/>
                </a:path>
              </a:pathLst>
            </a:custGeom>
            <a:solidFill>
              <a:srgbClr val="F8F8F8"/>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grpSp>
        <p:nvGrpSpPr>
          <p:cNvPr id="18" name="组合 17"/>
          <p:cNvGrpSpPr/>
          <p:nvPr/>
        </p:nvGrpSpPr>
        <p:grpSpPr>
          <a:xfrm>
            <a:off x="5218623" y="1992623"/>
            <a:ext cx="2427287" cy="1679575"/>
            <a:chOff x="5218623" y="1992623"/>
            <a:chExt cx="2427287" cy="1679575"/>
          </a:xfrm>
        </p:grpSpPr>
        <p:sp>
          <p:nvSpPr>
            <p:cNvPr id="19" name="Freeform 66"/>
            <p:cNvSpPr>
              <a:spLocks/>
            </p:cNvSpPr>
            <p:nvPr/>
          </p:nvSpPr>
          <p:spPr bwMode="auto">
            <a:xfrm>
              <a:off x="5218623" y="1992623"/>
              <a:ext cx="2427287" cy="1679575"/>
            </a:xfrm>
            <a:custGeom>
              <a:avLst/>
              <a:gdLst>
                <a:gd name="T0" fmla="*/ 213 w 389"/>
                <a:gd name="T1" fmla="*/ 243 h 269"/>
                <a:gd name="T2" fmla="*/ 389 w 389"/>
                <a:gd name="T3" fmla="*/ 134 h 269"/>
                <a:gd name="T4" fmla="*/ 213 w 389"/>
                <a:gd name="T5" fmla="*/ 25 h 269"/>
                <a:gd name="T6" fmla="*/ 196 w 389"/>
                <a:gd name="T7" fmla="*/ 15 h 269"/>
                <a:gd name="T8" fmla="*/ 135 w 389"/>
                <a:gd name="T9" fmla="*/ 0 h 269"/>
                <a:gd name="T10" fmla="*/ 0 w 389"/>
                <a:gd name="T11" fmla="*/ 134 h 269"/>
                <a:gd name="T12" fmla="*/ 135 w 389"/>
                <a:gd name="T13" fmla="*/ 269 h 269"/>
                <a:gd name="T14" fmla="*/ 196 w 389"/>
                <a:gd name="T15" fmla="*/ 253 h 269"/>
                <a:gd name="T16" fmla="*/ 213 w 389"/>
                <a:gd name="T17" fmla="*/ 24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269">
                  <a:moveTo>
                    <a:pt x="213" y="243"/>
                  </a:moveTo>
                  <a:cubicBezTo>
                    <a:pt x="389" y="134"/>
                    <a:pt x="389" y="134"/>
                    <a:pt x="389" y="134"/>
                  </a:cubicBezTo>
                  <a:cubicBezTo>
                    <a:pt x="213" y="25"/>
                    <a:pt x="213" y="25"/>
                    <a:pt x="213" y="25"/>
                  </a:cubicBezTo>
                  <a:cubicBezTo>
                    <a:pt x="196" y="15"/>
                    <a:pt x="196" y="15"/>
                    <a:pt x="196" y="15"/>
                  </a:cubicBezTo>
                  <a:cubicBezTo>
                    <a:pt x="178" y="5"/>
                    <a:pt x="157" y="0"/>
                    <a:pt x="135" y="0"/>
                  </a:cubicBezTo>
                  <a:cubicBezTo>
                    <a:pt x="60" y="0"/>
                    <a:pt x="0" y="60"/>
                    <a:pt x="0" y="134"/>
                  </a:cubicBezTo>
                  <a:cubicBezTo>
                    <a:pt x="0" y="208"/>
                    <a:pt x="60" y="269"/>
                    <a:pt x="135" y="269"/>
                  </a:cubicBezTo>
                  <a:cubicBezTo>
                    <a:pt x="157" y="269"/>
                    <a:pt x="178" y="263"/>
                    <a:pt x="196" y="253"/>
                  </a:cubicBezTo>
                  <a:lnTo>
                    <a:pt x="213" y="243"/>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0" name="Freeform 67"/>
            <p:cNvSpPr>
              <a:spLocks/>
            </p:cNvSpPr>
            <p:nvPr/>
          </p:nvSpPr>
          <p:spPr bwMode="auto">
            <a:xfrm>
              <a:off x="5348798" y="2124386"/>
              <a:ext cx="2047875" cy="1409700"/>
            </a:xfrm>
            <a:custGeom>
              <a:avLst/>
              <a:gdLst>
                <a:gd name="T0" fmla="*/ 328 w 328"/>
                <a:gd name="T1" fmla="*/ 113 h 226"/>
                <a:gd name="T2" fmla="*/ 165 w 328"/>
                <a:gd name="T3" fmla="*/ 13 h 226"/>
                <a:gd name="T4" fmla="*/ 114 w 328"/>
                <a:gd name="T5" fmla="*/ 0 h 226"/>
                <a:gd name="T6" fmla="*/ 0 w 328"/>
                <a:gd name="T7" fmla="*/ 113 h 226"/>
                <a:gd name="T8" fmla="*/ 114 w 328"/>
                <a:gd name="T9" fmla="*/ 226 h 226"/>
                <a:gd name="T10" fmla="*/ 165 w 328"/>
                <a:gd name="T11" fmla="*/ 214 h 226"/>
                <a:gd name="T12" fmla="*/ 328 w 328"/>
                <a:gd name="T13" fmla="*/ 113 h 226"/>
              </a:gdLst>
              <a:ahLst/>
              <a:cxnLst>
                <a:cxn ang="0">
                  <a:pos x="T0" y="T1"/>
                </a:cxn>
                <a:cxn ang="0">
                  <a:pos x="T2" y="T3"/>
                </a:cxn>
                <a:cxn ang="0">
                  <a:pos x="T4" y="T5"/>
                </a:cxn>
                <a:cxn ang="0">
                  <a:pos x="T6" y="T7"/>
                </a:cxn>
                <a:cxn ang="0">
                  <a:pos x="T8" y="T9"/>
                </a:cxn>
                <a:cxn ang="0">
                  <a:pos x="T10" y="T11"/>
                </a:cxn>
                <a:cxn ang="0">
                  <a:pos x="T12" y="T13"/>
                </a:cxn>
              </a:cxnLst>
              <a:rect l="0" t="0" r="r" b="b"/>
              <a:pathLst>
                <a:path w="328" h="226">
                  <a:moveTo>
                    <a:pt x="328" y="113"/>
                  </a:moveTo>
                  <a:cubicBezTo>
                    <a:pt x="165" y="13"/>
                    <a:pt x="165" y="13"/>
                    <a:pt x="165" y="13"/>
                  </a:cubicBezTo>
                  <a:cubicBezTo>
                    <a:pt x="149" y="4"/>
                    <a:pt x="131" y="0"/>
                    <a:pt x="114" y="0"/>
                  </a:cubicBezTo>
                  <a:cubicBezTo>
                    <a:pt x="51" y="0"/>
                    <a:pt x="0" y="51"/>
                    <a:pt x="0" y="113"/>
                  </a:cubicBezTo>
                  <a:cubicBezTo>
                    <a:pt x="0" y="176"/>
                    <a:pt x="51" y="226"/>
                    <a:pt x="114" y="226"/>
                  </a:cubicBezTo>
                  <a:cubicBezTo>
                    <a:pt x="131" y="226"/>
                    <a:pt x="149" y="222"/>
                    <a:pt x="165" y="214"/>
                  </a:cubicBezTo>
                  <a:lnTo>
                    <a:pt x="328" y="113"/>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1" name="矩形 20"/>
            <p:cNvSpPr/>
            <p:nvPr/>
          </p:nvSpPr>
          <p:spPr>
            <a:xfrm>
              <a:off x="5601524" y="2508253"/>
              <a:ext cx="582138" cy="584775"/>
            </a:xfrm>
            <a:prstGeom prst="rect">
              <a:avLst/>
            </a:prstGeom>
            <a:effectLst/>
          </p:spPr>
          <p:txBody>
            <a:bodyPr wrap="square">
              <a:spAutoFit/>
            </a:bodyPr>
            <a:lstStyle/>
            <a:p>
              <a:pPr algn="ctr"/>
              <a:r>
                <a:rPr lang="en-US" altLang="zh-CN" sz="3200" b="1" dirty="0">
                  <a:solidFill>
                    <a:prstClr val="white"/>
                  </a:solidFill>
                  <a:cs typeface="+mn-ea"/>
                  <a:sym typeface="+mn-lt"/>
                </a:rPr>
                <a:t>2</a:t>
              </a:r>
              <a:endParaRPr lang="zh-CN" altLang="en-US" sz="3200" b="1" dirty="0">
                <a:solidFill>
                  <a:prstClr val="white"/>
                </a:solidFill>
                <a:cs typeface="+mn-ea"/>
                <a:sym typeface="+mn-lt"/>
              </a:endParaRPr>
            </a:p>
          </p:txBody>
        </p:sp>
        <p:sp>
          <p:nvSpPr>
            <p:cNvPr id="22" name="Freeform 36"/>
            <p:cNvSpPr>
              <a:spLocks noEditPoints="1"/>
            </p:cNvSpPr>
            <p:nvPr/>
          </p:nvSpPr>
          <p:spPr bwMode="auto">
            <a:xfrm>
              <a:off x="6348275" y="2601295"/>
              <a:ext cx="427350" cy="422244"/>
            </a:xfrm>
            <a:custGeom>
              <a:avLst/>
              <a:gdLst>
                <a:gd name="T0" fmla="*/ 553 w 612"/>
                <a:gd name="T1" fmla="*/ 521 h 605"/>
                <a:gd name="T2" fmla="*/ 490 w 612"/>
                <a:gd name="T3" fmla="*/ 521 h 605"/>
                <a:gd name="T4" fmla="*/ 590 w 612"/>
                <a:gd name="T5" fmla="*/ 58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8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8"/>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8"/>
                  </a:cubicBezTo>
                  <a:close/>
                  <a:moveTo>
                    <a:pt x="221" y="215"/>
                  </a:moveTo>
                  <a:lnTo>
                    <a:pt x="239" y="197"/>
                  </a:lnTo>
                  <a:lnTo>
                    <a:pt x="255" y="206"/>
                  </a:lnTo>
                  <a:lnTo>
                    <a:pt x="246" y="190"/>
                  </a:lnTo>
                  <a:lnTo>
                    <a:pt x="264" y="172"/>
                  </a:lnTo>
                  <a:lnTo>
                    <a:pt x="266" y="171"/>
                  </a:lnTo>
                  <a:cubicBezTo>
                    <a:pt x="270" y="160"/>
                    <a:pt x="272" y="151"/>
                    <a:pt x="272" y="141"/>
                  </a:cubicBezTo>
                  <a:cubicBezTo>
                    <a:pt x="272" y="69"/>
                    <a:pt x="203" y="0"/>
                    <a:pt x="131" y="1"/>
                  </a:cubicBezTo>
                  <a:cubicBezTo>
                    <a:pt x="131" y="1"/>
                    <a:pt x="123" y="9"/>
                    <a:pt x="118" y="13"/>
                  </a:cubicBezTo>
                  <a:cubicBezTo>
                    <a:pt x="176" y="71"/>
                    <a:pt x="171" y="61"/>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0"/>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sp>
        <p:nvSpPr>
          <p:cNvPr id="36" name="文本框 35"/>
          <p:cNvSpPr txBox="1"/>
          <p:nvPr/>
        </p:nvSpPr>
        <p:spPr>
          <a:xfrm>
            <a:off x="941388" y="2425700"/>
            <a:ext cx="2011873" cy="1538883"/>
          </a:xfrm>
          <a:prstGeom prst="rect">
            <a:avLst/>
          </a:prstGeom>
          <a:noFill/>
          <a:effectLst/>
        </p:spPr>
        <p:txBody>
          <a:bodyPr wrap="square" rtlCol="0">
            <a:spAutoFit/>
          </a:bodyPr>
          <a:lstStyle/>
          <a:p>
            <a:r>
              <a:rPr lang="zh-CN" altLang="en-US" sz="2400" dirty="0">
                <a:solidFill>
                  <a:srgbClr val="2A3D52"/>
                </a:solidFill>
                <a:cs typeface="+mn-ea"/>
                <a:sym typeface="+mn-lt"/>
              </a:rPr>
              <a:t>互联网的发展</a:t>
            </a:r>
            <a:endParaRPr lang="en-US" altLang="zh-CN" sz="3600" dirty="0">
              <a:solidFill>
                <a:schemeClr val="tx1">
                  <a:lumMod val="85000"/>
                  <a:lumOff val="15000"/>
                </a:schemeClr>
              </a:solidFill>
              <a:cs typeface="+mn-ea"/>
              <a:sym typeface="+mn-lt"/>
            </a:endParaRPr>
          </a:p>
          <a:p>
            <a:r>
              <a:rPr lang="zh-CN" altLang="en-US" sz="1400" dirty="0"/>
              <a:t>近十年中国互联网网民数量快速增长，网民数量十年复合增长率达到</a:t>
            </a:r>
            <a:r>
              <a:rPr lang="en-US" altLang="zh-CN" sz="1400" dirty="0"/>
              <a:t>8.9%</a:t>
            </a:r>
            <a:r>
              <a:rPr lang="zh-CN" altLang="en-US" sz="1400" dirty="0"/>
              <a:t>，超过这段时间中国的</a:t>
            </a:r>
            <a:r>
              <a:rPr lang="en-US" altLang="zh-CN" sz="1400" dirty="0"/>
              <a:t>GDP</a:t>
            </a:r>
            <a:r>
              <a:rPr lang="zh-CN" altLang="en-US" sz="1400" dirty="0"/>
              <a:t>平均增速</a:t>
            </a:r>
            <a:endParaRPr lang="en-US" altLang="zh-CN" sz="1400" dirty="0">
              <a:sym typeface="+mn-lt"/>
            </a:endParaRPr>
          </a:p>
        </p:txBody>
      </p:sp>
      <p:sp>
        <p:nvSpPr>
          <p:cNvPr id="37" name="文本框 36"/>
          <p:cNvSpPr txBox="1"/>
          <p:nvPr/>
        </p:nvSpPr>
        <p:spPr>
          <a:xfrm>
            <a:off x="941388" y="4775177"/>
            <a:ext cx="2148397" cy="1477328"/>
          </a:xfrm>
          <a:prstGeom prst="rect">
            <a:avLst/>
          </a:prstGeom>
          <a:noFill/>
          <a:effectLst/>
        </p:spPr>
        <p:txBody>
          <a:bodyPr wrap="square" rtlCol="0">
            <a:spAutoFit/>
          </a:bodyPr>
          <a:lstStyle/>
          <a:p>
            <a:r>
              <a:rPr lang="zh-CN" altLang="en-US" sz="2400" dirty="0">
                <a:solidFill>
                  <a:srgbClr val="2A3D52"/>
                </a:solidFill>
                <a:cs typeface="+mn-ea"/>
              </a:rPr>
              <a:t>个性化广泛应用</a:t>
            </a:r>
            <a:endParaRPr lang="en-US" altLang="zh-CN" sz="2400" dirty="0">
              <a:solidFill>
                <a:srgbClr val="2A3D52"/>
              </a:solidFill>
              <a:cs typeface="+mn-ea"/>
              <a:sym typeface="+mn-lt"/>
            </a:endParaRPr>
          </a:p>
          <a:p>
            <a:r>
              <a:rPr lang="zh-CN" altLang="en-US" sz="1400" dirty="0"/>
              <a:t>推荐算法的应用越来越广泛，对程序的个性化要求也越来越高。</a:t>
            </a:r>
            <a:endParaRPr lang="en-US" altLang="zh-CN" sz="3600" dirty="0">
              <a:solidFill>
                <a:schemeClr val="tx1">
                  <a:lumMod val="85000"/>
                  <a:lumOff val="15000"/>
                </a:schemeClr>
              </a:solidFill>
              <a:cs typeface="+mn-ea"/>
              <a:sym typeface="+mn-lt"/>
            </a:endParaRPr>
          </a:p>
        </p:txBody>
      </p:sp>
      <p:sp>
        <p:nvSpPr>
          <p:cNvPr id="38" name="文本框 37"/>
          <p:cNvSpPr txBox="1"/>
          <p:nvPr/>
        </p:nvSpPr>
        <p:spPr>
          <a:xfrm>
            <a:off x="8917737" y="2534227"/>
            <a:ext cx="2049174" cy="1477328"/>
          </a:xfrm>
          <a:prstGeom prst="rect">
            <a:avLst/>
          </a:prstGeom>
          <a:noFill/>
          <a:effectLst/>
        </p:spPr>
        <p:txBody>
          <a:bodyPr wrap="square" rtlCol="0">
            <a:spAutoFit/>
          </a:bodyPr>
          <a:lstStyle/>
          <a:p>
            <a:r>
              <a:rPr lang="zh-CN" altLang="en-US" sz="2400" dirty="0">
                <a:solidFill>
                  <a:srgbClr val="2A3D52"/>
                </a:solidFill>
                <a:cs typeface="+mn-ea"/>
              </a:rPr>
              <a:t>快速迭代的技术</a:t>
            </a:r>
            <a:endParaRPr lang="en-US" altLang="zh-CN" sz="2400" dirty="0">
              <a:solidFill>
                <a:srgbClr val="2A3D52"/>
              </a:solidFill>
              <a:cs typeface="+mn-ea"/>
              <a:sym typeface="+mn-lt"/>
            </a:endParaRPr>
          </a:p>
          <a:p>
            <a:r>
              <a:rPr lang="zh-CN" altLang="en-US" sz="1400" dirty="0"/>
              <a:t>大数据、云计算、区块链、智能终端以及网络通信等技术的进步</a:t>
            </a:r>
            <a:endParaRPr lang="en-US" altLang="zh-CN" sz="3600" dirty="0">
              <a:solidFill>
                <a:schemeClr val="tx1">
                  <a:lumMod val="85000"/>
                  <a:lumOff val="15000"/>
                </a:schemeClr>
              </a:solidFill>
              <a:cs typeface="+mn-ea"/>
              <a:sym typeface="+mn-lt"/>
            </a:endParaRPr>
          </a:p>
        </p:txBody>
      </p:sp>
      <p:sp>
        <p:nvSpPr>
          <p:cNvPr id="39" name="文本框 38"/>
          <p:cNvSpPr txBox="1"/>
          <p:nvPr/>
        </p:nvSpPr>
        <p:spPr>
          <a:xfrm>
            <a:off x="8917737" y="4883704"/>
            <a:ext cx="2428875" cy="1969770"/>
          </a:xfrm>
          <a:prstGeom prst="rect">
            <a:avLst/>
          </a:prstGeom>
          <a:noFill/>
          <a:effectLst/>
        </p:spPr>
        <p:txBody>
          <a:bodyPr wrap="square" rtlCol="0">
            <a:spAutoFit/>
          </a:bodyPr>
          <a:lstStyle/>
          <a:p>
            <a:r>
              <a:rPr lang="zh-CN" altLang="en-US" sz="2400" dirty="0">
                <a:solidFill>
                  <a:srgbClr val="2A3D52"/>
                </a:solidFill>
                <a:cs typeface="+mn-ea"/>
                <a:sym typeface="+mn-lt"/>
              </a:rPr>
              <a:t>传统学习方式的不足</a:t>
            </a:r>
            <a:endParaRPr lang="en-US" altLang="zh-CN" sz="2400" dirty="0">
              <a:solidFill>
                <a:srgbClr val="2A3D52"/>
              </a:solidFill>
              <a:cs typeface="+mn-ea"/>
              <a:sym typeface="+mn-lt"/>
            </a:endParaRPr>
          </a:p>
          <a:p>
            <a:r>
              <a:rPr lang="zh-CN" altLang="en-US" sz="1400" dirty="0">
                <a:solidFill>
                  <a:schemeClr val="tx1">
                    <a:lumMod val="85000"/>
                    <a:lumOff val="15000"/>
                  </a:schemeClr>
                </a:solidFill>
                <a:cs typeface="+mn-ea"/>
                <a:sym typeface="+mn-lt"/>
              </a:rPr>
              <a:t>看书、做笔记已经很难满足现今的学习要求，视频、博客成为互联网学习的新方式</a:t>
            </a:r>
            <a:endParaRPr lang="en-US" altLang="zh-CN" sz="1400" dirty="0">
              <a:solidFill>
                <a:schemeClr val="tx1">
                  <a:lumMod val="85000"/>
                  <a:lumOff val="15000"/>
                </a:schemeClr>
              </a:solidFill>
              <a:cs typeface="+mn-ea"/>
              <a:sym typeface="+mn-lt"/>
            </a:endParaRPr>
          </a:p>
          <a:p>
            <a:endParaRPr lang="en-US" altLang="zh-CN" sz="3200" dirty="0">
              <a:solidFill>
                <a:schemeClr val="tx1">
                  <a:lumMod val="85000"/>
                  <a:lumOff val="15000"/>
                </a:schemeClr>
              </a:solidFill>
              <a:cs typeface="+mn-ea"/>
              <a:sym typeface="+mn-lt"/>
            </a:endParaRPr>
          </a:p>
        </p:txBody>
      </p:sp>
      <p:sp>
        <p:nvSpPr>
          <p:cNvPr id="40" name="文本框 13"/>
          <p:cNvSpPr txBox="1"/>
          <p:nvPr/>
        </p:nvSpPr>
        <p:spPr>
          <a:xfrm>
            <a:off x="4022779" y="241054"/>
            <a:ext cx="2031325" cy="646331"/>
          </a:xfrm>
          <a:prstGeom prst="rect">
            <a:avLst/>
          </a:prstGeom>
          <a:noFill/>
          <a:effectLst/>
        </p:spPr>
        <p:txBody>
          <a:bodyPr wrap="none" rtlCol="0">
            <a:spAutoFit/>
          </a:bodyPr>
          <a:lstStyle/>
          <a:p>
            <a:r>
              <a:rPr lang="zh-CN" altLang="en-US" sz="3600" dirty="0">
                <a:solidFill>
                  <a:srgbClr val="2A3D52"/>
                </a:solidFill>
                <a:cs typeface="+mn-ea"/>
                <a:sym typeface="+mn-lt"/>
              </a:rPr>
              <a:t>研究背景</a:t>
            </a:r>
          </a:p>
        </p:txBody>
      </p:sp>
    </p:spTree>
    <p:extLst>
      <p:ext uri="{BB962C8B-B14F-4D97-AF65-F5344CB8AC3E}">
        <p14:creationId xmlns:p14="http://schemas.microsoft.com/office/powerpoint/2010/main" val="27857045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01475" y="2860926"/>
            <a:ext cx="5479696" cy="2330665"/>
          </a:xfrm>
          <a:prstGeom prst="rect">
            <a:avLst/>
          </a:prstGeom>
        </p:spPr>
      </p:pic>
      <p:sp>
        <p:nvSpPr>
          <p:cNvPr id="32" name="文本框 31"/>
          <p:cNvSpPr txBox="1"/>
          <p:nvPr/>
        </p:nvSpPr>
        <p:spPr>
          <a:xfrm>
            <a:off x="1905360" y="2019198"/>
            <a:ext cx="1826141" cy="1862048"/>
          </a:xfrm>
          <a:prstGeom prst="rect">
            <a:avLst/>
          </a:prstGeom>
          <a:noFill/>
        </p:spPr>
        <p:txBody>
          <a:bodyPr wrap="none" rtlCol="0">
            <a:spAutoFit/>
          </a:bodyPr>
          <a:lstStyle/>
          <a:p>
            <a:r>
              <a:rPr lang="en-US" altLang="zh-CN" sz="11500" b="1" dirty="0">
                <a:solidFill>
                  <a:srgbClr val="2A3D52"/>
                </a:solidFill>
                <a:cs typeface="+mn-ea"/>
                <a:sym typeface="+mn-lt"/>
              </a:rPr>
              <a:t>02</a:t>
            </a:r>
            <a:endParaRPr lang="zh-CN" altLang="en-US" sz="11500" b="1" dirty="0">
              <a:solidFill>
                <a:srgbClr val="2A3D52"/>
              </a:solidFill>
              <a:cs typeface="+mn-ea"/>
              <a:sym typeface="+mn-lt"/>
            </a:endParaRPr>
          </a:p>
        </p:txBody>
      </p:sp>
      <p:sp>
        <p:nvSpPr>
          <p:cNvPr id="33" name="文本框 32"/>
          <p:cNvSpPr txBox="1"/>
          <p:nvPr/>
        </p:nvSpPr>
        <p:spPr>
          <a:xfrm>
            <a:off x="6302330" y="3295285"/>
            <a:ext cx="3877985" cy="1200329"/>
          </a:xfrm>
          <a:prstGeom prst="rect">
            <a:avLst/>
          </a:prstGeom>
          <a:noFill/>
        </p:spPr>
        <p:txBody>
          <a:bodyPr wrap="none" rtlCol="0">
            <a:spAutoFit/>
          </a:bodyPr>
          <a:lstStyle/>
          <a:p>
            <a:r>
              <a:rPr lang="zh-CN" altLang="en-US" sz="7200" b="1" dirty="0">
                <a:solidFill>
                  <a:srgbClr val="F8F8F8"/>
                </a:solidFill>
                <a:cs typeface="+mn-ea"/>
                <a:sym typeface="+mn-lt"/>
              </a:rPr>
              <a:t>用户需求</a:t>
            </a:r>
          </a:p>
        </p:txBody>
      </p:sp>
    </p:spTree>
    <p:extLst>
      <p:ext uri="{BB962C8B-B14F-4D97-AF65-F5344CB8AC3E}">
        <p14:creationId xmlns:p14="http://schemas.microsoft.com/office/powerpoint/2010/main" val="15827131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grpSp>
        <p:nvGrpSpPr>
          <p:cNvPr id="5" name="组合 4">
            <a:extLst>
              <a:ext uri="{FF2B5EF4-FFF2-40B4-BE49-F238E27FC236}">
                <a16:creationId xmlns:a16="http://schemas.microsoft.com/office/drawing/2014/main" id="{C2F11ADC-34D0-4229-8C5C-B2BD58DCF7E3}"/>
              </a:ext>
            </a:extLst>
          </p:cNvPr>
          <p:cNvGrpSpPr/>
          <p:nvPr/>
        </p:nvGrpSpPr>
        <p:grpSpPr>
          <a:xfrm>
            <a:off x="6315074" y="3783095"/>
            <a:ext cx="4533901" cy="1946990"/>
            <a:chOff x="6315074" y="3783095"/>
            <a:chExt cx="4533901" cy="1946990"/>
          </a:xfrm>
        </p:grpSpPr>
        <p:grpSp>
          <p:nvGrpSpPr>
            <p:cNvPr id="29" name="组合 28"/>
            <p:cNvGrpSpPr/>
            <p:nvPr/>
          </p:nvGrpSpPr>
          <p:grpSpPr>
            <a:xfrm>
              <a:off x="6315074" y="3783095"/>
              <a:ext cx="4533901" cy="1662415"/>
              <a:chOff x="6315074" y="3628348"/>
              <a:chExt cx="4533901" cy="1662415"/>
            </a:xfrm>
          </p:grpSpPr>
          <p:sp>
            <p:nvSpPr>
              <p:cNvPr id="30" name="Freeform 5"/>
              <p:cNvSpPr>
                <a:spLocks/>
              </p:cNvSpPr>
              <p:nvPr/>
            </p:nvSpPr>
            <p:spPr bwMode="auto">
              <a:xfrm>
                <a:off x="6315074" y="3628348"/>
                <a:ext cx="4533901" cy="1570505"/>
              </a:xfrm>
              <a:custGeom>
                <a:avLst/>
                <a:gdLst>
                  <a:gd name="T0" fmla="*/ 2030 w 2050"/>
                  <a:gd name="T1" fmla="*/ 279 h 708"/>
                  <a:gd name="T2" fmla="*/ 2000 w 2050"/>
                  <a:gd name="T3" fmla="*/ 279 h 708"/>
                  <a:gd name="T4" fmla="*/ 1964 w 2050"/>
                  <a:gd name="T5" fmla="*/ 192 h 708"/>
                  <a:gd name="T6" fmla="*/ 1985 w 2050"/>
                  <a:gd name="T7" fmla="*/ 171 h 708"/>
                  <a:gd name="T8" fmla="*/ 1985 w 2050"/>
                  <a:gd name="T9" fmla="*/ 142 h 708"/>
                  <a:gd name="T10" fmla="*/ 1908 w 2050"/>
                  <a:gd name="T11" fmla="*/ 65 h 708"/>
                  <a:gd name="T12" fmla="*/ 1879 w 2050"/>
                  <a:gd name="T13" fmla="*/ 65 h 708"/>
                  <a:gd name="T14" fmla="*/ 1858 w 2050"/>
                  <a:gd name="T15" fmla="*/ 86 h 708"/>
                  <a:gd name="T16" fmla="*/ 1771 w 2050"/>
                  <a:gd name="T17" fmla="*/ 50 h 708"/>
                  <a:gd name="T18" fmla="*/ 1771 w 2050"/>
                  <a:gd name="T19" fmla="*/ 20 h 708"/>
                  <a:gd name="T20" fmla="*/ 1750 w 2050"/>
                  <a:gd name="T21" fmla="*/ 0 h 708"/>
                  <a:gd name="T22" fmla="*/ 1642 w 2050"/>
                  <a:gd name="T23" fmla="*/ 0 h 708"/>
                  <a:gd name="T24" fmla="*/ 1621 w 2050"/>
                  <a:gd name="T25" fmla="*/ 20 h 708"/>
                  <a:gd name="T26" fmla="*/ 1621 w 2050"/>
                  <a:gd name="T27" fmla="*/ 50 h 708"/>
                  <a:gd name="T28" fmla="*/ 1534 w 2050"/>
                  <a:gd name="T29" fmla="*/ 86 h 708"/>
                  <a:gd name="T30" fmla="*/ 1513 w 2050"/>
                  <a:gd name="T31" fmla="*/ 65 h 708"/>
                  <a:gd name="T32" fmla="*/ 1484 w 2050"/>
                  <a:gd name="T33" fmla="*/ 65 h 708"/>
                  <a:gd name="T34" fmla="*/ 1408 w 2050"/>
                  <a:gd name="T35" fmla="*/ 142 h 708"/>
                  <a:gd name="T36" fmla="*/ 1408 w 2050"/>
                  <a:gd name="T37" fmla="*/ 171 h 708"/>
                  <a:gd name="T38" fmla="*/ 1429 w 2050"/>
                  <a:gd name="T39" fmla="*/ 192 h 708"/>
                  <a:gd name="T40" fmla="*/ 1423 w 2050"/>
                  <a:gd name="T41" fmla="*/ 202 h 708"/>
                  <a:gd name="T42" fmla="*/ 1423 w 2050"/>
                  <a:gd name="T43" fmla="*/ 201 h 708"/>
                  <a:gd name="T44" fmla="*/ 1162 w 2050"/>
                  <a:gd name="T45" fmla="*/ 201 h 708"/>
                  <a:gd name="T46" fmla="*/ 1147 w 2050"/>
                  <a:gd name="T47" fmla="*/ 205 h 708"/>
                  <a:gd name="T48" fmla="*/ 1135 w 2050"/>
                  <a:gd name="T49" fmla="*/ 228 h 708"/>
                  <a:gd name="T50" fmla="*/ 1091 w 2050"/>
                  <a:gd name="T51" fmla="*/ 320 h 708"/>
                  <a:gd name="T52" fmla="*/ 1030 w 2050"/>
                  <a:gd name="T53" fmla="*/ 204 h 708"/>
                  <a:gd name="T54" fmla="*/ 1025 w 2050"/>
                  <a:gd name="T55" fmla="*/ 201 h 708"/>
                  <a:gd name="T56" fmla="*/ 0 w 2050"/>
                  <a:gd name="T57" fmla="*/ 201 h 708"/>
                  <a:gd name="T58" fmla="*/ 0 w 2050"/>
                  <a:gd name="T59" fmla="*/ 506 h 708"/>
                  <a:gd name="T60" fmla="*/ 1020 w 2050"/>
                  <a:gd name="T61" fmla="*/ 506 h 708"/>
                  <a:gd name="T62" fmla="*/ 1032 w 2050"/>
                  <a:gd name="T63" fmla="*/ 500 h 708"/>
                  <a:gd name="T64" fmla="*/ 1032 w 2050"/>
                  <a:gd name="T65" fmla="*/ 500 h 708"/>
                  <a:gd name="T66" fmla="*/ 1033 w 2050"/>
                  <a:gd name="T67" fmla="*/ 499 h 708"/>
                  <a:gd name="T68" fmla="*/ 1097 w 2050"/>
                  <a:gd name="T69" fmla="*/ 354 h 708"/>
                  <a:gd name="T70" fmla="*/ 1136 w 2050"/>
                  <a:gd name="T71" fmla="*/ 485 h 708"/>
                  <a:gd name="T72" fmla="*/ 1144 w 2050"/>
                  <a:gd name="T73" fmla="*/ 503 h 708"/>
                  <a:gd name="T74" fmla="*/ 1160 w 2050"/>
                  <a:gd name="T75" fmla="*/ 506 h 708"/>
                  <a:gd name="T76" fmla="*/ 1423 w 2050"/>
                  <a:gd name="T77" fmla="*/ 506 h 708"/>
                  <a:gd name="T78" fmla="*/ 1423 w 2050"/>
                  <a:gd name="T79" fmla="*/ 506 h 708"/>
                  <a:gd name="T80" fmla="*/ 1429 w 2050"/>
                  <a:gd name="T81" fmla="*/ 516 h 708"/>
                  <a:gd name="T82" fmla="*/ 1408 w 2050"/>
                  <a:gd name="T83" fmla="*/ 537 h 708"/>
                  <a:gd name="T84" fmla="*/ 1408 w 2050"/>
                  <a:gd name="T85" fmla="*/ 566 h 708"/>
                  <a:gd name="T86" fmla="*/ 1484 w 2050"/>
                  <a:gd name="T87" fmla="*/ 643 h 708"/>
                  <a:gd name="T88" fmla="*/ 1513 w 2050"/>
                  <a:gd name="T89" fmla="*/ 643 h 708"/>
                  <a:gd name="T90" fmla="*/ 1534 w 2050"/>
                  <a:gd name="T91" fmla="*/ 622 h 708"/>
                  <a:gd name="T92" fmla="*/ 1621 w 2050"/>
                  <a:gd name="T93" fmla="*/ 658 h 708"/>
                  <a:gd name="T94" fmla="*/ 1621 w 2050"/>
                  <a:gd name="T95" fmla="*/ 687 h 708"/>
                  <a:gd name="T96" fmla="*/ 1642 w 2050"/>
                  <a:gd name="T97" fmla="*/ 708 h 708"/>
                  <a:gd name="T98" fmla="*/ 1750 w 2050"/>
                  <a:gd name="T99" fmla="*/ 708 h 708"/>
                  <a:gd name="T100" fmla="*/ 1771 w 2050"/>
                  <a:gd name="T101" fmla="*/ 687 h 708"/>
                  <a:gd name="T102" fmla="*/ 1771 w 2050"/>
                  <a:gd name="T103" fmla="*/ 658 h 708"/>
                  <a:gd name="T104" fmla="*/ 1858 w 2050"/>
                  <a:gd name="T105" fmla="*/ 622 h 708"/>
                  <a:gd name="T106" fmla="*/ 1879 w 2050"/>
                  <a:gd name="T107" fmla="*/ 643 h 708"/>
                  <a:gd name="T108" fmla="*/ 1908 w 2050"/>
                  <a:gd name="T109" fmla="*/ 643 h 708"/>
                  <a:gd name="T110" fmla="*/ 1985 w 2050"/>
                  <a:gd name="T111" fmla="*/ 566 h 708"/>
                  <a:gd name="T112" fmla="*/ 1985 w 2050"/>
                  <a:gd name="T113" fmla="*/ 537 h 708"/>
                  <a:gd name="T114" fmla="*/ 1964 w 2050"/>
                  <a:gd name="T115" fmla="*/ 516 h 708"/>
                  <a:gd name="T116" fmla="*/ 2000 w 2050"/>
                  <a:gd name="T117" fmla="*/ 429 h 708"/>
                  <a:gd name="T118" fmla="*/ 2030 w 2050"/>
                  <a:gd name="T119" fmla="*/ 429 h 708"/>
                  <a:gd name="T120" fmla="*/ 2050 w 2050"/>
                  <a:gd name="T121" fmla="*/ 408 h 708"/>
                  <a:gd name="T122" fmla="*/ 2050 w 2050"/>
                  <a:gd name="T123" fmla="*/ 300 h 708"/>
                  <a:gd name="T124" fmla="*/ 2030 w 2050"/>
                  <a:gd name="T125" fmla="*/ 2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0" h="708">
                    <a:moveTo>
                      <a:pt x="2030" y="279"/>
                    </a:moveTo>
                    <a:cubicBezTo>
                      <a:pt x="2000" y="279"/>
                      <a:pt x="2000" y="279"/>
                      <a:pt x="2000" y="279"/>
                    </a:cubicBezTo>
                    <a:cubicBezTo>
                      <a:pt x="1992" y="248"/>
                      <a:pt x="1980" y="219"/>
                      <a:pt x="1964" y="192"/>
                    </a:cubicBezTo>
                    <a:cubicBezTo>
                      <a:pt x="1985" y="171"/>
                      <a:pt x="1985" y="171"/>
                      <a:pt x="1985" y="171"/>
                    </a:cubicBezTo>
                    <a:cubicBezTo>
                      <a:pt x="1993" y="163"/>
                      <a:pt x="1993" y="150"/>
                      <a:pt x="1985" y="142"/>
                    </a:cubicBezTo>
                    <a:cubicBezTo>
                      <a:pt x="1908" y="65"/>
                      <a:pt x="1908" y="65"/>
                      <a:pt x="1908" y="65"/>
                    </a:cubicBezTo>
                    <a:cubicBezTo>
                      <a:pt x="1900" y="57"/>
                      <a:pt x="1887" y="57"/>
                      <a:pt x="1879" y="65"/>
                    </a:cubicBezTo>
                    <a:cubicBezTo>
                      <a:pt x="1858" y="86"/>
                      <a:pt x="1858" y="86"/>
                      <a:pt x="1858" y="86"/>
                    </a:cubicBezTo>
                    <a:cubicBezTo>
                      <a:pt x="1831" y="70"/>
                      <a:pt x="1802" y="58"/>
                      <a:pt x="1771" y="50"/>
                    </a:cubicBezTo>
                    <a:cubicBezTo>
                      <a:pt x="1771" y="20"/>
                      <a:pt x="1771" y="20"/>
                      <a:pt x="1771" y="20"/>
                    </a:cubicBezTo>
                    <a:cubicBezTo>
                      <a:pt x="1771" y="9"/>
                      <a:pt x="1762" y="0"/>
                      <a:pt x="1750" y="0"/>
                    </a:cubicBezTo>
                    <a:cubicBezTo>
                      <a:pt x="1642" y="0"/>
                      <a:pt x="1642" y="0"/>
                      <a:pt x="1642" y="0"/>
                    </a:cubicBezTo>
                    <a:cubicBezTo>
                      <a:pt x="1631" y="0"/>
                      <a:pt x="1621" y="9"/>
                      <a:pt x="1621" y="20"/>
                    </a:cubicBezTo>
                    <a:cubicBezTo>
                      <a:pt x="1621" y="50"/>
                      <a:pt x="1621" y="50"/>
                      <a:pt x="1621" y="50"/>
                    </a:cubicBezTo>
                    <a:cubicBezTo>
                      <a:pt x="1590" y="58"/>
                      <a:pt x="1561" y="70"/>
                      <a:pt x="1534" y="86"/>
                    </a:cubicBezTo>
                    <a:cubicBezTo>
                      <a:pt x="1513" y="65"/>
                      <a:pt x="1513" y="65"/>
                      <a:pt x="1513" y="65"/>
                    </a:cubicBezTo>
                    <a:cubicBezTo>
                      <a:pt x="1505" y="57"/>
                      <a:pt x="1492" y="57"/>
                      <a:pt x="1484" y="65"/>
                    </a:cubicBezTo>
                    <a:cubicBezTo>
                      <a:pt x="1408" y="142"/>
                      <a:pt x="1408" y="142"/>
                      <a:pt x="1408" y="142"/>
                    </a:cubicBezTo>
                    <a:cubicBezTo>
                      <a:pt x="1400" y="150"/>
                      <a:pt x="1400" y="163"/>
                      <a:pt x="1408" y="171"/>
                    </a:cubicBezTo>
                    <a:cubicBezTo>
                      <a:pt x="1429" y="192"/>
                      <a:pt x="1429" y="192"/>
                      <a:pt x="1429" y="192"/>
                    </a:cubicBezTo>
                    <a:cubicBezTo>
                      <a:pt x="1426" y="195"/>
                      <a:pt x="1425" y="199"/>
                      <a:pt x="1423" y="202"/>
                    </a:cubicBezTo>
                    <a:cubicBezTo>
                      <a:pt x="1423" y="201"/>
                      <a:pt x="1423" y="201"/>
                      <a:pt x="1423" y="201"/>
                    </a:cubicBezTo>
                    <a:cubicBezTo>
                      <a:pt x="1162" y="201"/>
                      <a:pt x="1162" y="201"/>
                      <a:pt x="1162" y="201"/>
                    </a:cubicBezTo>
                    <a:cubicBezTo>
                      <a:pt x="1162" y="201"/>
                      <a:pt x="1152" y="201"/>
                      <a:pt x="1147" y="205"/>
                    </a:cubicBezTo>
                    <a:cubicBezTo>
                      <a:pt x="1143" y="208"/>
                      <a:pt x="1140" y="212"/>
                      <a:pt x="1135" y="228"/>
                    </a:cubicBezTo>
                    <a:cubicBezTo>
                      <a:pt x="1124" y="265"/>
                      <a:pt x="1104" y="329"/>
                      <a:pt x="1091" y="320"/>
                    </a:cubicBezTo>
                    <a:cubicBezTo>
                      <a:pt x="1054" y="221"/>
                      <a:pt x="1030" y="204"/>
                      <a:pt x="1030" y="204"/>
                    </a:cubicBezTo>
                    <a:cubicBezTo>
                      <a:pt x="1028" y="202"/>
                      <a:pt x="1027" y="201"/>
                      <a:pt x="1025" y="201"/>
                    </a:cubicBezTo>
                    <a:cubicBezTo>
                      <a:pt x="0" y="201"/>
                      <a:pt x="0" y="201"/>
                      <a:pt x="0" y="201"/>
                    </a:cubicBezTo>
                    <a:cubicBezTo>
                      <a:pt x="0" y="506"/>
                      <a:pt x="0" y="506"/>
                      <a:pt x="0" y="506"/>
                    </a:cubicBezTo>
                    <a:cubicBezTo>
                      <a:pt x="1020" y="506"/>
                      <a:pt x="1020" y="506"/>
                      <a:pt x="1020" y="506"/>
                    </a:cubicBezTo>
                    <a:cubicBezTo>
                      <a:pt x="1023" y="506"/>
                      <a:pt x="1030" y="504"/>
                      <a:pt x="1032" y="500"/>
                    </a:cubicBezTo>
                    <a:cubicBezTo>
                      <a:pt x="1032" y="500"/>
                      <a:pt x="1032" y="500"/>
                      <a:pt x="1032" y="500"/>
                    </a:cubicBezTo>
                    <a:cubicBezTo>
                      <a:pt x="1032" y="500"/>
                      <a:pt x="1032" y="499"/>
                      <a:pt x="1033" y="499"/>
                    </a:cubicBezTo>
                    <a:cubicBezTo>
                      <a:pt x="1097" y="354"/>
                      <a:pt x="1097" y="354"/>
                      <a:pt x="1097" y="354"/>
                    </a:cubicBezTo>
                    <a:cubicBezTo>
                      <a:pt x="1136" y="485"/>
                      <a:pt x="1136" y="485"/>
                      <a:pt x="1136" y="485"/>
                    </a:cubicBezTo>
                    <a:cubicBezTo>
                      <a:pt x="1136" y="485"/>
                      <a:pt x="1140" y="498"/>
                      <a:pt x="1144" y="503"/>
                    </a:cubicBezTo>
                    <a:cubicBezTo>
                      <a:pt x="1149" y="507"/>
                      <a:pt x="1160" y="506"/>
                      <a:pt x="1160" y="506"/>
                    </a:cubicBezTo>
                    <a:cubicBezTo>
                      <a:pt x="1423" y="506"/>
                      <a:pt x="1423" y="506"/>
                      <a:pt x="1423" y="506"/>
                    </a:cubicBezTo>
                    <a:cubicBezTo>
                      <a:pt x="1423" y="506"/>
                      <a:pt x="1423" y="506"/>
                      <a:pt x="1423" y="506"/>
                    </a:cubicBezTo>
                    <a:cubicBezTo>
                      <a:pt x="1425" y="509"/>
                      <a:pt x="1427" y="513"/>
                      <a:pt x="1429" y="516"/>
                    </a:cubicBezTo>
                    <a:cubicBezTo>
                      <a:pt x="1408" y="537"/>
                      <a:pt x="1408" y="537"/>
                      <a:pt x="1408" y="537"/>
                    </a:cubicBezTo>
                    <a:cubicBezTo>
                      <a:pt x="1400" y="545"/>
                      <a:pt x="1400" y="558"/>
                      <a:pt x="1408" y="566"/>
                    </a:cubicBezTo>
                    <a:cubicBezTo>
                      <a:pt x="1484" y="643"/>
                      <a:pt x="1484" y="643"/>
                      <a:pt x="1484" y="643"/>
                    </a:cubicBezTo>
                    <a:cubicBezTo>
                      <a:pt x="1492" y="650"/>
                      <a:pt x="1505" y="650"/>
                      <a:pt x="1513" y="643"/>
                    </a:cubicBezTo>
                    <a:cubicBezTo>
                      <a:pt x="1534" y="622"/>
                      <a:pt x="1534" y="622"/>
                      <a:pt x="1534" y="622"/>
                    </a:cubicBezTo>
                    <a:cubicBezTo>
                      <a:pt x="1561" y="638"/>
                      <a:pt x="1590" y="650"/>
                      <a:pt x="1621" y="658"/>
                    </a:cubicBezTo>
                    <a:cubicBezTo>
                      <a:pt x="1621" y="687"/>
                      <a:pt x="1621" y="687"/>
                      <a:pt x="1621" y="687"/>
                    </a:cubicBezTo>
                    <a:cubicBezTo>
                      <a:pt x="1621" y="698"/>
                      <a:pt x="1631" y="708"/>
                      <a:pt x="1642" y="708"/>
                    </a:cubicBezTo>
                    <a:cubicBezTo>
                      <a:pt x="1750" y="708"/>
                      <a:pt x="1750" y="708"/>
                      <a:pt x="1750" y="708"/>
                    </a:cubicBezTo>
                    <a:cubicBezTo>
                      <a:pt x="1762" y="708"/>
                      <a:pt x="1771" y="698"/>
                      <a:pt x="1771" y="687"/>
                    </a:cubicBezTo>
                    <a:cubicBezTo>
                      <a:pt x="1771" y="658"/>
                      <a:pt x="1771" y="658"/>
                      <a:pt x="1771" y="658"/>
                    </a:cubicBezTo>
                    <a:cubicBezTo>
                      <a:pt x="1802" y="650"/>
                      <a:pt x="1831" y="638"/>
                      <a:pt x="1858" y="622"/>
                    </a:cubicBezTo>
                    <a:cubicBezTo>
                      <a:pt x="1879" y="643"/>
                      <a:pt x="1879" y="643"/>
                      <a:pt x="1879" y="643"/>
                    </a:cubicBezTo>
                    <a:cubicBezTo>
                      <a:pt x="1887" y="650"/>
                      <a:pt x="1900" y="650"/>
                      <a:pt x="1908" y="643"/>
                    </a:cubicBezTo>
                    <a:cubicBezTo>
                      <a:pt x="1985" y="566"/>
                      <a:pt x="1985" y="566"/>
                      <a:pt x="1985" y="566"/>
                    </a:cubicBezTo>
                    <a:cubicBezTo>
                      <a:pt x="1993" y="558"/>
                      <a:pt x="1993" y="545"/>
                      <a:pt x="1985" y="537"/>
                    </a:cubicBezTo>
                    <a:cubicBezTo>
                      <a:pt x="1964" y="516"/>
                      <a:pt x="1964" y="516"/>
                      <a:pt x="1964" y="516"/>
                    </a:cubicBezTo>
                    <a:cubicBezTo>
                      <a:pt x="1980" y="489"/>
                      <a:pt x="1992" y="460"/>
                      <a:pt x="2000" y="429"/>
                    </a:cubicBezTo>
                    <a:cubicBezTo>
                      <a:pt x="2030" y="429"/>
                      <a:pt x="2030" y="429"/>
                      <a:pt x="2030" y="429"/>
                    </a:cubicBezTo>
                    <a:cubicBezTo>
                      <a:pt x="2041" y="429"/>
                      <a:pt x="2050" y="420"/>
                      <a:pt x="2050" y="408"/>
                    </a:cubicBezTo>
                    <a:cubicBezTo>
                      <a:pt x="2050" y="300"/>
                      <a:pt x="2050" y="300"/>
                      <a:pt x="2050" y="300"/>
                    </a:cubicBezTo>
                    <a:cubicBezTo>
                      <a:pt x="2050" y="288"/>
                      <a:pt x="2041" y="279"/>
                      <a:pt x="2030" y="279"/>
                    </a:cubicBezTo>
                    <a:close/>
                  </a:path>
                </a:pathLst>
              </a:custGeom>
              <a:solidFill>
                <a:srgbClr val="2A3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1" name="Oval 7"/>
              <p:cNvSpPr>
                <a:spLocks noChangeArrowheads="1"/>
              </p:cNvSpPr>
              <p:nvPr/>
            </p:nvSpPr>
            <p:spPr bwMode="auto">
              <a:xfrm>
                <a:off x="9555537" y="3875460"/>
                <a:ext cx="1047939" cy="1053547"/>
              </a:xfrm>
              <a:prstGeom prst="ellipse">
                <a:avLst/>
              </a:prstGeom>
              <a:solidFill>
                <a:srgbClr val="FFFFFF"/>
              </a:solidFill>
              <a:ln w="63500">
                <a:solidFill>
                  <a:srgbClr val="48698E"/>
                </a:solid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2" name="矩形 31"/>
              <p:cNvSpPr/>
              <p:nvPr/>
            </p:nvSpPr>
            <p:spPr>
              <a:xfrm>
                <a:off x="9770495" y="4090434"/>
                <a:ext cx="637037" cy="1200329"/>
              </a:xfrm>
              <a:prstGeom prst="rect">
                <a:avLst/>
              </a:prstGeom>
            </p:spPr>
            <p:txBody>
              <a:bodyPr wrap="square">
                <a:spAutoFit/>
              </a:bodyPr>
              <a:lstStyle/>
              <a:p>
                <a:pPr algn="ctr"/>
                <a:r>
                  <a:rPr lang="en-US" altLang="zh-CN" sz="3600" b="1" dirty="0">
                    <a:solidFill>
                      <a:srgbClr val="2A3D52"/>
                    </a:solidFill>
                    <a:cs typeface="+mn-ea"/>
                    <a:sym typeface="+mn-lt"/>
                  </a:rPr>
                  <a:t>43</a:t>
                </a:r>
                <a:endParaRPr lang="zh-CN" altLang="en-US" sz="3600" b="1" dirty="0">
                  <a:solidFill>
                    <a:srgbClr val="2A3D52"/>
                  </a:solidFill>
                  <a:cs typeface="+mn-ea"/>
                  <a:sym typeface="+mn-lt"/>
                </a:endParaRPr>
              </a:p>
            </p:txBody>
          </p:sp>
          <p:sp>
            <p:nvSpPr>
              <p:cNvPr id="33" name="文本框 32"/>
              <p:cNvSpPr txBox="1"/>
              <p:nvPr/>
            </p:nvSpPr>
            <p:spPr>
              <a:xfrm>
                <a:off x="6547051" y="4197085"/>
                <a:ext cx="2031325" cy="461665"/>
              </a:xfrm>
              <a:prstGeom prst="rect">
                <a:avLst/>
              </a:prstGeom>
              <a:noFill/>
              <a:effectLst/>
            </p:spPr>
            <p:txBody>
              <a:bodyPr wrap="none" rtlCol="0">
                <a:spAutoFit/>
              </a:bodyPr>
              <a:lstStyle/>
              <a:p>
                <a:r>
                  <a:rPr lang="zh-CN" altLang="en-US" sz="2400" b="1" dirty="0">
                    <a:solidFill>
                      <a:srgbClr val="FFFFFF"/>
                    </a:solidFill>
                    <a:cs typeface="+mn-ea"/>
                    <a:sym typeface="+mn-lt"/>
                  </a:rPr>
                  <a:t>系统配置管理</a:t>
                </a:r>
              </a:p>
            </p:txBody>
          </p:sp>
        </p:grpSp>
        <p:sp>
          <p:nvSpPr>
            <p:cNvPr id="35" name="文本框 34"/>
            <p:cNvSpPr txBox="1"/>
            <p:nvPr/>
          </p:nvSpPr>
          <p:spPr>
            <a:xfrm>
              <a:off x="6322823" y="5083754"/>
              <a:ext cx="2346851" cy="646331"/>
            </a:xfrm>
            <a:prstGeom prst="rect">
              <a:avLst/>
            </a:prstGeom>
            <a:noFill/>
            <a:effectLst/>
          </p:spPr>
          <p:txBody>
            <a:bodyPr wrap="square" rtlCol="0">
              <a:spAutoFit/>
            </a:bodyPr>
            <a:lstStyle/>
            <a:p>
              <a:r>
                <a:rPr lang="zh-CN" altLang="en-US" sz="1200" dirty="0">
                  <a:solidFill>
                    <a:schemeClr val="tx1">
                      <a:lumMod val="75000"/>
                      <a:lumOff val="25000"/>
                    </a:schemeClr>
                  </a:solidFill>
                  <a:cs typeface="+mn-ea"/>
                  <a:sym typeface="+mn-lt"/>
                </a:rPr>
                <a:t>对整个博客系统的配置进行管理，包括基本的系统配置，日志配置，环境变量配置等等</a:t>
              </a:r>
              <a:endParaRPr lang="en-US" altLang="zh-CN" sz="1200" dirty="0">
                <a:solidFill>
                  <a:schemeClr val="tx1">
                    <a:lumMod val="75000"/>
                    <a:lumOff val="25000"/>
                  </a:schemeClr>
                </a:solidFill>
                <a:cs typeface="+mn-ea"/>
                <a:sym typeface="+mn-lt"/>
              </a:endParaRPr>
            </a:p>
          </p:txBody>
        </p:sp>
      </p:grpSp>
      <p:grpSp>
        <p:nvGrpSpPr>
          <p:cNvPr id="2" name="组合 1">
            <a:extLst>
              <a:ext uri="{FF2B5EF4-FFF2-40B4-BE49-F238E27FC236}">
                <a16:creationId xmlns:a16="http://schemas.microsoft.com/office/drawing/2014/main" id="{85B30E77-7766-4415-97C8-1BF53678E946}"/>
              </a:ext>
            </a:extLst>
          </p:cNvPr>
          <p:cNvGrpSpPr/>
          <p:nvPr/>
        </p:nvGrpSpPr>
        <p:grpSpPr>
          <a:xfrm>
            <a:off x="868414" y="1500184"/>
            <a:ext cx="4560797" cy="1883191"/>
            <a:chOff x="1065157" y="2651023"/>
            <a:chExt cx="4560797" cy="1883191"/>
          </a:xfrm>
        </p:grpSpPr>
        <p:grpSp>
          <p:nvGrpSpPr>
            <p:cNvPr id="12" name="组合 11"/>
            <p:cNvGrpSpPr/>
            <p:nvPr/>
          </p:nvGrpSpPr>
          <p:grpSpPr>
            <a:xfrm>
              <a:off x="1065157" y="2651023"/>
              <a:ext cx="4533901" cy="1649005"/>
              <a:chOff x="1065157" y="2496276"/>
              <a:chExt cx="4533901" cy="1649005"/>
            </a:xfrm>
          </p:grpSpPr>
          <p:sp>
            <p:nvSpPr>
              <p:cNvPr id="15" name="Freeform 5"/>
              <p:cNvSpPr>
                <a:spLocks/>
              </p:cNvSpPr>
              <p:nvPr/>
            </p:nvSpPr>
            <p:spPr bwMode="auto">
              <a:xfrm flipH="1">
                <a:off x="1065157" y="2496276"/>
                <a:ext cx="4533901" cy="1570505"/>
              </a:xfrm>
              <a:custGeom>
                <a:avLst/>
                <a:gdLst>
                  <a:gd name="T0" fmla="*/ 2030 w 2050"/>
                  <a:gd name="T1" fmla="*/ 279 h 708"/>
                  <a:gd name="T2" fmla="*/ 2000 w 2050"/>
                  <a:gd name="T3" fmla="*/ 279 h 708"/>
                  <a:gd name="T4" fmla="*/ 1964 w 2050"/>
                  <a:gd name="T5" fmla="*/ 192 h 708"/>
                  <a:gd name="T6" fmla="*/ 1985 w 2050"/>
                  <a:gd name="T7" fmla="*/ 171 h 708"/>
                  <a:gd name="T8" fmla="*/ 1985 w 2050"/>
                  <a:gd name="T9" fmla="*/ 142 h 708"/>
                  <a:gd name="T10" fmla="*/ 1908 w 2050"/>
                  <a:gd name="T11" fmla="*/ 65 h 708"/>
                  <a:gd name="T12" fmla="*/ 1879 w 2050"/>
                  <a:gd name="T13" fmla="*/ 65 h 708"/>
                  <a:gd name="T14" fmla="*/ 1858 w 2050"/>
                  <a:gd name="T15" fmla="*/ 86 h 708"/>
                  <a:gd name="T16" fmla="*/ 1771 w 2050"/>
                  <a:gd name="T17" fmla="*/ 50 h 708"/>
                  <a:gd name="T18" fmla="*/ 1771 w 2050"/>
                  <a:gd name="T19" fmla="*/ 20 h 708"/>
                  <a:gd name="T20" fmla="*/ 1750 w 2050"/>
                  <a:gd name="T21" fmla="*/ 0 h 708"/>
                  <a:gd name="T22" fmla="*/ 1642 w 2050"/>
                  <a:gd name="T23" fmla="*/ 0 h 708"/>
                  <a:gd name="T24" fmla="*/ 1621 w 2050"/>
                  <a:gd name="T25" fmla="*/ 20 h 708"/>
                  <a:gd name="T26" fmla="*/ 1621 w 2050"/>
                  <a:gd name="T27" fmla="*/ 50 h 708"/>
                  <a:gd name="T28" fmla="*/ 1534 w 2050"/>
                  <a:gd name="T29" fmla="*/ 86 h 708"/>
                  <a:gd name="T30" fmla="*/ 1513 w 2050"/>
                  <a:gd name="T31" fmla="*/ 65 h 708"/>
                  <a:gd name="T32" fmla="*/ 1484 w 2050"/>
                  <a:gd name="T33" fmla="*/ 65 h 708"/>
                  <a:gd name="T34" fmla="*/ 1408 w 2050"/>
                  <a:gd name="T35" fmla="*/ 142 h 708"/>
                  <a:gd name="T36" fmla="*/ 1408 w 2050"/>
                  <a:gd name="T37" fmla="*/ 171 h 708"/>
                  <a:gd name="T38" fmla="*/ 1429 w 2050"/>
                  <a:gd name="T39" fmla="*/ 192 h 708"/>
                  <a:gd name="T40" fmla="*/ 1423 w 2050"/>
                  <a:gd name="T41" fmla="*/ 202 h 708"/>
                  <a:gd name="T42" fmla="*/ 1423 w 2050"/>
                  <a:gd name="T43" fmla="*/ 201 h 708"/>
                  <a:gd name="T44" fmla="*/ 1162 w 2050"/>
                  <a:gd name="T45" fmla="*/ 201 h 708"/>
                  <a:gd name="T46" fmla="*/ 1147 w 2050"/>
                  <a:gd name="T47" fmla="*/ 205 h 708"/>
                  <a:gd name="T48" fmla="*/ 1135 w 2050"/>
                  <a:gd name="T49" fmla="*/ 228 h 708"/>
                  <a:gd name="T50" fmla="*/ 1091 w 2050"/>
                  <a:gd name="T51" fmla="*/ 320 h 708"/>
                  <a:gd name="T52" fmla="*/ 1030 w 2050"/>
                  <a:gd name="T53" fmla="*/ 204 h 708"/>
                  <a:gd name="T54" fmla="*/ 1025 w 2050"/>
                  <a:gd name="T55" fmla="*/ 201 h 708"/>
                  <a:gd name="T56" fmla="*/ 0 w 2050"/>
                  <a:gd name="T57" fmla="*/ 201 h 708"/>
                  <a:gd name="T58" fmla="*/ 0 w 2050"/>
                  <a:gd name="T59" fmla="*/ 506 h 708"/>
                  <a:gd name="T60" fmla="*/ 1020 w 2050"/>
                  <a:gd name="T61" fmla="*/ 506 h 708"/>
                  <a:gd name="T62" fmla="*/ 1032 w 2050"/>
                  <a:gd name="T63" fmla="*/ 500 h 708"/>
                  <a:gd name="T64" fmla="*/ 1032 w 2050"/>
                  <a:gd name="T65" fmla="*/ 500 h 708"/>
                  <a:gd name="T66" fmla="*/ 1033 w 2050"/>
                  <a:gd name="T67" fmla="*/ 499 h 708"/>
                  <a:gd name="T68" fmla="*/ 1097 w 2050"/>
                  <a:gd name="T69" fmla="*/ 354 h 708"/>
                  <a:gd name="T70" fmla="*/ 1136 w 2050"/>
                  <a:gd name="T71" fmla="*/ 485 h 708"/>
                  <a:gd name="T72" fmla="*/ 1144 w 2050"/>
                  <a:gd name="T73" fmla="*/ 503 h 708"/>
                  <a:gd name="T74" fmla="*/ 1160 w 2050"/>
                  <a:gd name="T75" fmla="*/ 506 h 708"/>
                  <a:gd name="T76" fmla="*/ 1423 w 2050"/>
                  <a:gd name="T77" fmla="*/ 506 h 708"/>
                  <a:gd name="T78" fmla="*/ 1423 w 2050"/>
                  <a:gd name="T79" fmla="*/ 506 h 708"/>
                  <a:gd name="T80" fmla="*/ 1429 w 2050"/>
                  <a:gd name="T81" fmla="*/ 516 h 708"/>
                  <a:gd name="T82" fmla="*/ 1408 w 2050"/>
                  <a:gd name="T83" fmla="*/ 537 h 708"/>
                  <a:gd name="T84" fmla="*/ 1408 w 2050"/>
                  <a:gd name="T85" fmla="*/ 566 h 708"/>
                  <a:gd name="T86" fmla="*/ 1484 w 2050"/>
                  <a:gd name="T87" fmla="*/ 643 h 708"/>
                  <a:gd name="T88" fmla="*/ 1513 w 2050"/>
                  <a:gd name="T89" fmla="*/ 643 h 708"/>
                  <a:gd name="T90" fmla="*/ 1534 w 2050"/>
                  <a:gd name="T91" fmla="*/ 622 h 708"/>
                  <a:gd name="T92" fmla="*/ 1621 w 2050"/>
                  <a:gd name="T93" fmla="*/ 658 h 708"/>
                  <a:gd name="T94" fmla="*/ 1621 w 2050"/>
                  <a:gd name="T95" fmla="*/ 687 h 708"/>
                  <a:gd name="T96" fmla="*/ 1642 w 2050"/>
                  <a:gd name="T97" fmla="*/ 708 h 708"/>
                  <a:gd name="T98" fmla="*/ 1750 w 2050"/>
                  <a:gd name="T99" fmla="*/ 708 h 708"/>
                  <a:gd name="T100" fmla="*/ 1771 w 2050"/>
                  <a:gd name="T101" fmla="*/ 687 h 708"/>
                  <a:gd name="T102" fmla="*/ 1771 w 2050"/>
                  <a:gd name="T103" fmla="*/ 658 h 708"/>
                  <a:gd name="T104" fmla="*/ 1858 w 2050"/>
                  <a:gd name="T105" fmla="*/ 622 h 708"/>
                  <a:gd name="T106" fmla="*/ 1879 w 2050"/>
                  <a:gd name="T107" fmla="*/ 643 h 708"/>
                  <a:gd name="T108" fmla="*/ 1908 w 2050"/>
                  <a:gd name="T109" fmla="*/ 643 h 708"/>
                  <a:gd name="T110" fmla="*/ 1985 w 2050"/>
                  <a:gd name="T111" fmla="*/ 566 h 708"/>
                  <a:gd name="T112" fmla="*/ 1985 w 2050"/>
                  <a:gd name="T113" fmla="*/ 537 h 708"/>
                  <a:gd name="T114" fmla="*/ 1964 w 2050"/>
                  <a:gd name="T115" fmla="*/ 516 h 708"/>
                  <a:gd name="T116" fmla="*/ 2000 w 2050"/>
                  <a:gd name="T117" fmla="*/ 429 h 708"/>
                  <a:gd name="T118" fmla="*/ 2030 w 2050"/>
                  <a:gd name="T119" fmla="*/ 429 h 708"/>
                  <a:gd name="T120" fmla="*/ 2050 w 2050"/>
                  <a:gd name="T121" fmla="*/ 408 h 708"/>
                  <a:gd name="T122" fmla="*/ 2050 w 2050"/>
                  <a:gd name="T123" fmla="*/ 300 h 708"/>
                  <a:gd name="T124" fmla="*/ 2030 w 2050"/>
                  <a:gd name="T125" fmla="*/ 2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0" h="708">
                    <a:moveTo>
                      <a:pt x="2030" y="279"/>
                    </a:moveTo>
                    <a:cubicBezTo>
                      <a:pt x="2000" y="279"/>
                      <a:pt x="2000" y="279"/>
                      <a:pt x="2000" y="279"/>
                    </a:cubicBezTo>
                    <a:cubicBezTo>
                      <a:pt x="1992" y="248"/>
                      <a:pt x="1980" y="219"/>
                      <a:pt x="1964" y="192"/>
                    </a:cubicBezTo>
                    <a:cubicBezTo>
                      <a:pt x="1985" y="171"/>
                      <a:pt x="1985" y="171"/>
                      <a:pt x="1985" y="171"/>
                    </a:cubicBezTo>
                    <a:cubicBezTo>
                      <a:pt x="1993" y="163"/>
                      <a:pt x="1993" y="150"/>
                      <a:pt x="1985" y="142"/>
                    </a:cubicBezTo>
                    <a:cubicBezTo>
                      <a:pt x="1908" y="65"/>
                      <a:pt x="1908" y="65"/>
                      <a:pt x="1908" y="65"/>
                    </a:cubicBezTo>
                    <a:cubicBezTo>
                      <a:pt x="1900" y="57"/>
                      <a:pt x="1887" y="57"/>
                      <a:pt x="1879" y="65"/>
                    </a:cubicBezTo>
                    <a:cubicBezTo>
                      <a:pt x="1858" y="86"/>
                      <a:pt x="1858" y="86"/>
                      <a:pt x="1858" y="86"/>
                    </a:cubicBezTo>
                    <a:cubicBezTo>
                      <a:pt x="1831" y="70"/>
                      <a:pt x="1802" y="58"/>
                      <a:pt x="1771" y="50"/>
                    </a:cubicBezTo>
                    <a:cubicBezTo>
                      <a:pt x="1771" y="20"/>
                      <a:pt x="1771" y="20"/>
                      <a:pt x="1771" y="20"/>
                    </a:cubicBezTo>
                    <a:cubicBezTo>
                      <a:pt x="1771" y="9"/>
                      <a:pt x="1762" y="0"/>
                      <a:pt x="1750" y="0"/>
                    </a:cubicBezTo>
                    <a:cubicBezTo>
                      <a:pt x="1642" y="0"/>
                      <a:pt x="1642" y="0"/>
                      <a:pt x="1642" y="0"/>
                    </a:cubicBezTo>
                    <a:cubicBezTo>
                      <a:pt x="1631" y="0"/>
                      <a:pt x="1621" y="9"/>
                      <a:pt x="1621" y="20"/>
                    </a:cubicBezTo>
                    <a:cubicBezTo>
                      <a:pt x="1621" y="50"/>
                      <a:pt x="1621" y="50"/>
                      <a:pt x="1621" y="50"/>
                    </a:cubicBezTo>
                    <a:cubicBezTo>
                      <a:pt x="1590" y="58"/>
                      <a:pt x="1561" y="70"/>
                      <a:pt x="1534" y="86"/>
                    </a:cubicBezTo>
                    <a:cubicBezTo>
                      <a:pt x="1513" y="65"/>
                      <a:pt x="1513" y="65"/>
                      <a:pt x="1513" y="65"/>
                    </a:cubicBezTo>
                    <a:cubicBezTo>
                      <a:pt x="1505" y="57"/>
                      <a:pt x="1492" y="57"/>
                      <a:pt x="1484" y="65"/>
                    </a:cubicBezTo>
                    <a:cubicBezTo>
                      <a:pt x="1408" y="142"/>
                      <a:pt x="1408" y="142"/>
                      <a:pt x="1408" y="142"/>
                    </a:cubicBezTo>
                    <a:cubicBezTo>
                      <a:pt x="1400" y="150"/>
                      <a:pt x="1400" y="163"/>
                      <a:pt x="1408" y="171"/>
                    </a:cubicBezTo>
                    <a:cubicBezTo>
                      <a:pt x="1429" y="192"/>
                      <a:pt x="1429" y="192"/>
                      <a:pt x="1429" y="192"/>
                    </a:cubicBezTo>
                    <a:cubicBezTo>
                      <a:pt x="1426" y="195"/>
                      <a:pt x="1425" y="199"/>
                      <a:pt x="1423" y="202"/>
                    </a:cubicBezTo>
                    <a:cubicBezTo>
                      <a:pt x="1423" y="201"/>
                      <a:pt x="1423" y="201"/>
                      <a:pt x="1423" y="201"/>
                    </a:cubicBezTo>
                    <a:cubicBezTo>
                      <a:pt x="1162" y="201"/>
                      <a:pt x="1162" y="201"/>
                      <a:pt x="1162" y="201"/>
                    </a:cubicBezTo>
                    <a:cubicBezTo>
                      <a:pt x="1162" y="201"/>
                      <a:pt x="1152" y="201"/>
                      <a:pt x="1147" y="205"/>
                    </a:cubicBezTo>
                    <a:cubicBezTo>
                      <a:pt x="1143" y="208"/>
                      <a:pt x="1140" y="212"/>
                      <a:pt x="1135" y="228"/>
                    </a:cubicBezTo>
                    <a:cubicBezTo>
                      <a:pt x="1124" y="265"/>
                      <a:pt x="1104" y="329"/>
                      <a:pt x="1091" y="320"/>
                    </a:cubicBezTo>
                    <a:cubicBezTo>
                      <a:pt x="1054" y="221"/>
                      <a:pt x="1030" y="204"/>
                      <a:pt x="1030" y="204"/>
                    </a:cubicBezTo>
                    <a:cubicBezTo>
                      <a:pt x="1028" y="202"/>
                      <a:pt x="1027" y="201"/>
                      <a:pt x="1025" y="201"/>
                    </a:cubicBezTo>
                    <a:cubicBezTo>
                      <a:pt x="0" y="201"/>
                      <a:pt x="0" y="201"/>
                      <a:pt x="0" y="201"/>
                    </a:cubicBezTo>
                    <a:cubicBezTo>
                      <a:pt x="0" y="506"/>
                      <a:pt x="0" y="506"/>
                      <a:pt x="0" y="506"/>
                    </a:cubicBezTo>
                    <a:cubicBezTo>
                      <a:pt x="1020" y="506"/>
                      <a:pt x="1020" y="506"/>
                      <a:pt x="1020" y="506"/>
                    </a:cubicBezTo>
                    <a:cubicBezTo>
                      <a:pt x="1023" y="506"/>
                      <a:pt x="1030" y="504"/>
                      <a:pt x="1032" y="500"/>
                    </a:cubicBezTo>
                    <a:cubicBezTo>
                      <a:pt x="1032" y="500"/>
                      <a:pt x="1032" y="500"/>
                      <a:pt x="1032" y="500"/>
                    </a:cubicBezTo>
                    <a:cubicBezTo>
                      <a:pt x="1032" y="500"/>
                      <a:pt x="1032" y="499"/>
                      <a:pt x="1033" y="499"/>
                    </a:cubicBezTo>
                    <a:cubicBezTo>
                      <a:pt x="1097" y="354"/>
                      <a:pt x="1097" y="354"/>
                      <a:pt x="1097" y="354"/>
                    </a:cubicBezTo>
                    <a:cubicBezTo>
                      <a:pt x="1136" y="485"/>
                      <a:pt x="1136" y="485"/>
                      <a:pt x="1136" y="485"/>
                    </a:cubicBezTo>
                    <a:cubicBezTo>
                      <a:pt x="1136" y="485"/>
                      <a:pt x="1140" y="498"/>
                      <a:pt x="1144" y="503"/>
                    </a:cubicBezTo>
                    <a:cubicBezTo>
                      <a:pt x="1149" y="507"/>
                      <a:pt x="1160" y="506"/>
                      <a:pt x="1160" y="506"/>
                    </a:cubicBezTo>
                    <a:cubicBezTo>
                      <a:pt x="1423" y="506"/>
                      <a:pt x="1423" y="506"/>
                      <a:pt x="1423" y="506"/>
                    </a:cubicBezTo>
                    <a:cubicBezTo>
                      <a:pt x="1423" y="506"/>
                      <a:pt x="1423" y="506"/>
                      <a:pt x="1423" y="506"/>
                    </a:cubicBezTo>
                    <a:cubicBezTo>
                      <a:pt x="1425" y="509"/>
                      <a:pt x="1427" y="513"/>
                      <a:pt x="1429" y="516"/>
                    </a:cubicBezTo>
                    <a:cubicBezTo>
                      <a:pt x="1408" y="537"/>
                      <a:pt x="1408" y="537"/>
                      <a:pt x="1408" y="537"/>
                    </a:cubicBezTo>
                    <a:cubicBezTo>
                      <a:pt x="1400" y="545"/>
                      <a:pt x="1400" y="558"/>
                      <a:pt x="1408" y="566"/>
                    </a:cubicBezTo>
                    <a:cubicBezTo>
                      <a:pt x="1484" y="643"/>
                      <a:pt x="1484" y="643"/>
                      <a:pt x="1484" y="643"/>
                    </a:cubicBezTo>
                    <a:cubicBezTo>
                      <a:pt x="1492" y="650"/>
                      <a:pt x="1505" y="650"/>
                      <a:pt x="1513" y="643"/>
                    </a:cubicBezTo>
                    <a:cubicBezTo>
                      <a:pt x="1534" y="622"/>
                      <a:pt x="1534" y="622"/>
                      <a:pt x="1534" y="622"/>
                    </a:cubicBezTo>
                    <a:cubicBezTo>
                      <a:pt x="1561" y="638"/>
                      <a:pt x="1590" y="650"/>
                      <a:pt x="1621" y="658"/>
                    </a:cubicBezTo>
                    <a:cubicBezTo>
                      <a:pt x="1621" y="687"/>
                      <a:pt x="1621" y="687"/>
                      <a:pt x="1621" y="687"/>
                    </a:cubicBezTo>
                    <a:cubicBezTo>
                      <a:pt x="1621" y="698"/>
                      <a:pt x="1631" y="708"/>
                      <a:pt x="1642" y="708"/>
                    </a:cubicBezTo>
                    <a:cubicBezTo>
                      <a:pt x="1750" y="708"/>
                      <a:pt x="1750" y="708"/>
                      <a:pt x="1750" y="708"/>
                    </a:cubicBezTo>
                    <a:cubicBezTo>
                      <a:pt x="1762" y="708"/>
                      <a:pt x="1771" y="698"/>
                      <a:pt x="1771" y="687"/>
                    </a:cubicBezTo>
                    <a:cubicBezTo>
                      <a:pt x="1771" y="658"/>
                      <a:pt x="1771" y="658"/>
                      <a:pt x="1771" y="658"/>
                    </a:cubicBezTo>
                    <a:cubicBezTo>
                      <a:pt x="1802" y="650"/>
                      <a:pt x="1831" y="638"/>
                      <a:pt x="1858" y="622"/>
                    </a:cubicBezTo>
                    <a:cubicBezTo>
                      <a:pt x="1879" y="643"/>
                      <a:pt x="1879" y="643"/>
                      <a:pt x="1879" y="643"/>
                    </a:cubicBezTo>
                    <a:cubicBezTo>
                      <a:pt x="1887" y="650"/>
                      <a:pt x="1900" y="650"/>
                      <a:pt x="1908" y="643"/>
                    </a:cubicBezTo>
                    <a:cubicBezTo>
                      <a:pt x="1985" y="566"/>
                      <a:pt x="1985" y="566"/>
                      <a:pt x="1985" y="566"/>
                    </a:cubicBezTo>
                    <a:cubicBezTo>
                      <a:pt x="1993" y="558"/>
                      <a:pt x="1993" y="545"/>
                      <a:pt x="1985" y="537"/>
                    </a:cubicBezTo>
                    <a:cubicBezTo>
                      <a:pt x="1964" y="516"/>
                      <a:pt x="1964" y="516"/>
                      <a:pt x="1964" y="516"/>
                    </a:cubicBezTo>
                    <a:cubicBezTo>
                      <a:pt x="1980" y="489"/>
                      <a:pt x="1992" y="460"/>
                      <a:pt x="2000" y="429"/>
                    </a:cubicBezTo>
                    <a:cubicBezTo>
                      <a:pt x="2030" y="429"/>
                      <a:pt x="2030" y="429"/>
                      <a:pt x="2030" y="429"/>
                    </a:cubicBezTo>
                    <a:cubicBezTo>
                      <a:pt x="2041" y="429"/>
                      <a:pt x="2050" y="420"/>
                      <a:pt x="2050" y="408"/>
                    </a:cubicBezTo>
                    <a:cubicBezTo>
                      <a:pt x="2050" y="300"/>
                      <a:pt x="2050" y="300"/>
                      <a:pt x="2050" y="300"/>
                    </a:cubicBezTo>
                    <a:cubicBezTo>
                      <a:pt x="2050" y="288"/>
                      <a:pt x="2041" y="279"/>
                      <a:pt x="2030" y="279"/>
                    </a:cubicBezTo>
                    <a:close/>
                  </a:path>
                </a:pathLst>
              </a:custGeom>
              <a:solidFill>
                <a:srgbClr val="2A3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 name="Oval 7"/>
              <p:cNvSpPr>
                <a:spLocks noChangeArrowheads="1"/>
              </p:cNvSpPr>
              <p:nvPr/>
            </p:nvSpPr>
            <p:spPr bwMode="auto">
              <a:xfrm flipH="1">
                <a:off x="1337551" y="2743388"/>
                <a:ext cx="1047939" cy="1053547"/>
              </a:xfrm>
              <a:prstGeom prst="ellipse">
                <a:avLst/>
              </a:prstGeom>
              <a:solidFill>
                <a:srgbClr val="FFFFFF"/>
              </a:solidFill>
              <a:ln w="63500">
                <a:solidFill>
                  <a:srgbClr val="48698E"/>
                </a:solid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7" name="矩形 16"/>
              <p:cNvSpPr/>
              <p:nvPr/>
            </p:nvSpPr>
            <p:spPr>
              <a:xfrm>
                <a:off x="1545757" y="2944952"/>
                <a:ext cx="582138" cy="1200329"/>
              </a:xfrm>
              <a:prstGeom prst="rect">
                <a:avLst/>
              </a:prstGeom>
            </p:spPr>
            <p:txBody>
              <a:bodyPr wrap="square">
                <a:spAutoFit/>
              </a:bodyPr>
              <a:lstStyle/>
              <a:p>
                <a:pPr algn="ctr"/>
                <a:r>
                  <a:rPr lang="en-US" altLang="zh-CN" sz="3600" b="1" dirty="0">
                    <a:solidFill>
                      <a:srgbClr val="2A3D52"/>
                    </a:solidFill>
                    <a:cs typeface="+mn-ea"/>
                    <a:sym typeface="+mn-lt"/>
                  </a:rPr>
                  <a:t>11</a:t>
                </a:r>
                <a:endParaRPr lang="zh-CN" altLang="en-US" sz="3600" b="1" dirty="0">
                  <a:solidFill>
                    <a:srgbClr val="2A3D52"/>
                  </a:solidFill>
                  <a:cs typeface="+mn-ea"/>
                  <a:sym typeface="+mn-lt"/>
                </a:endParaRPr>
              </a:p>
            </p:txBody>
          </p:sp>
          <p:sp>
            <p:nvSpPr>
              <p:cNvPr id="18" name="文本框 17"/>
              <p:cNvSpPr txBox="1"/>
              <p:nvPr/>
            </p:nvSpPr>
            <p:spPr>
              <a:xfrm>
                <a:off x="3726164" y="3037284"/>
                <a:ext cx="1415772" cy="461665"/>
              </a:xfrm>
              <a:prstGeom prst="rect">
                <a:avLst/>
              </a:prstGeom>
              <a:noFill/>
              <a:effectLst/>
            </p:spPr>
            <p:txBody>
              <a:bodyPr wrap="none" rtlCol="0">
                <a:spAutoFit/>
              </a:bodyPr>
              <a:lstStyle/>
              <a:p>
                <a:r>
                  <a:rPr lang="zh-CN" altLang="en-US" sz="2400" b="1" dirty="0">
                    <a:solidFill>
                      <a:srgbClr val="FFFFFF"/>
                    </a:solidFill>
                    <a:cs typeface="+mn-ea"/>
                    <a:sym typeface="+mn-lt"/>
                  </a:rPr>
                  <a:t>博客管理</a:t>
                </a:r>
              </a:p>
            </p:txBody>
          </p:sp>
        </p:grpSp>
        <p:sp>
          <p:nvSpPr>
            <p:cNvPr id="36" name="文本框 35"/>
            <p:cNvSpPr txBox="1"/>
            <p:nvPr/>
          </p:nvSpPr>
          <p:spPr>
            <a:xfrm>
              <a:off x="3267706" y="3887883"/>
              <a:ext cx="2358248" cy="646331"/>
            </a:xfrm>
            <a:prstGeom prst="rect">
              <a:avLst/>
            </a:prstGeom>
            <a:noFill/>
            <a:effectLst/>
          </p:spPr>
          <p:txBody>
            <a:bodyPr wrap="square" rtlCol="0">
              <a:spAutoFit/>
            </a:bodyPr>
            <a:lstStyle/>
            <a:p>
              <a:r>
                <a:rPr lang="zh-CN" altLang="zh-CN" sz="1200" dirty="0">
                  <a:solidFill>
                    <a:schemeClr val="tx1">
                      <a:lumMod val="75000"/>
                      <a:lumOff val="25000"/>
                    </a:schemeClr>
                  </a:solidFill>
                  <a:cs typeface="+mn-ea"/>
                </a:rPr>
                <a:t>管理博客的数据信息，实现增删查改，同时审核博客的内容是否可以发布</a:t>
              </a:r>
              <a:endParaRPr lang="en-US" altLang="zh-CN" sz="3200" dirty="0">
                <a:solidFill>
                  <a:schemeClr val="tx1">
                    <a:lumMod val="75000"/>
                    <a:lumOff val="25000"/>
                  </a:schemeClr>
                </a:solidFill>
                <a:cs typeface="+mn-ea"/>
                <a:sym typeface="+mn-lt"/>
              </a:endParaRPr>
            </a:p>
          </p:txBody>
        </p:sp>
      </p:grpSp>
      <p:grpSp>
        <p:nvGrpSpPr>
          <p:cNvPr id="3" name="组合 2">
            <a:extLst>
              <a:ext uri="{FF2B5EF4-FFF2-40B4-BE49-F238E27FC236}">
                <a16:creationId xmlns:a16="http://schemas.microsoft.com/office/drawing/2014/main" id="{1FB1A010-625A-47BE-A660-552D32F0649B}"/>
              </a:ext>
            </a:extLst>
          </p:cNvPr>
          <p:cNvGrpSpPr/>
          <p:nvPr/>
        </p:nvGrpSpPr>
        <p:grpSpPr>
          <a:xfrm>
            <a:off x="804012" y="3773612"/>
            <a:ext cx="4533901" cy="2472568"/>
            <a:chOff x="1065157" y="4915167"/>
            <a:chExt cx="4533901" cy="2472568"/>
          </a:xfrm>
        </p:grpSpPr>
        <p:grpSp>
          <p:nvGrpSpPr>
            <p:cNvPr id="19" name="组合 18"/>
            <p:cNvGrpSpPr/>
            <p:nvPr/>
          </p:nvGrpSpPr>
          <p:grpSpPr>
            <a:xfrm>
              <a:off x="1065157" y="4915167"/>
              <a:ext cx="4533901" cy="1637134"/>
              <a:chOff x="1065157" y="4760420"/>
              <a:chExt cx="4533901" cy="1637134"/>
            </a:xfrm>
          </p:grpSpPr>
          <p:sp>
            <p:nvSpPr>
              <p:cNvPr id="20" name="Freeform 5"/>
              <p:cNvSpPr>
                <a:spLocks/>
              </p:cNvSpPr>
              <p:nvPr/>
            </p:nvSpPr>
            <p:spPr bwMode="auto">
              <a:xfrm flipH="1">
                <a:off x="1065157" y="4760420"/>
                <a:ext cx="4533901" cy="1570505"/>
              </a:xfrm>
              <a:custGeom>
                <a:avLst/>
                <a:gdLst>
                  <a:gd name="T0" fmla="*/ 2030 w 2050"/>
                  <a:gd name="T1" fmla="*/ 279 h 708"/>
                  <a:gd name="T2" fmla="*/ 2000 w 2050"/>
                  <a:gd name="T3" fmla="*/ 279 h 708"/>
                  <a:gd name="T4" fmla="*/ 1964 w 2050"/>
                  <a:gd name="T5" fmla="*/ 192 h 708"/>
                  <a:gd name="T6" fmla="*/ 1985 w 2050"/>
                  <a:gd name="T7" fmla="*/ 171 h 708"/>
                  <a:gd name="T8" fmla="*/ 1985 w 2050"/>
                  <a:gd name="T9" fmla="*/ 142 h 708"/>
                  <a:gd name="T10" fmla="*/ 1908 w 2050"/>
                  <a:gd name="T11" fmla="*/ 65 h 708"/>
                  <a:gd name="T12" fmla="*/ 1879 w 2050"/>
                  <a:gd name="T13" fmla="*/ 65 h 708"/>
                  <a:gd name="T14" fmla="*/ 1858 w 2050"/>
                  <a:gd name="T15" fmla="*/ 86 h 708"/>
                  <a:gd name="T16" fmla="*/ 1771 w 2050"/>
                  <a:gd name="T17" fmla="*/ 50 h 708"/>
                  <a:gd name="T18" fmla="*/ 1771 w 2050"/>
                  <a:gd name="T19" fmla="*/ 20 h 708"/>
                  <a:gd name="T20" fmla="*/ 1750 w 2050"/>
                  <a:gd name="T21" fmla="*/ 0 h 708"/>
                  <a:gd name="T22" fmla="*/ 1642 w 2050"/>
                  <a:gd name="T23" fmla="*/ 0 h 708"/>
                  <a:gd name="T24" fmla="*/ 1621 w 2050"/>
                  <a:gd name="T25" fmla="*/ 20 h 708"/>
                  <a:gd name="T26" fmla="*/ 1621 w 2050"/>
                  <a:gd name="T27" fmla="*/ 50 h 708"/>
                  <a:gd name="T28" fmla="*/ 1534 w 2050"/>
                  <a:gd name="T29" fmla="*/ 86 h 708"/>
                  <a:gd name="T30" fmla="*/ 1513 w 2050"/>
                  <a:gd name="T31" fmla="*/ 65 h 708"/>
                  <a:gd name="T32" fmla="*/ 1484 w 2050"/>
                  <a:gd name="T33" fmla="*/ 65 h 708"/>
                  <a:gd name="T34" fmla="*/ 1408 w 2050"/>
                  <a:gd name="T35" fmla="*/ 142 h 708"/>
                  <a:gd name="T36" fmla="*/ 1408 w 2050"/>
                  <a:gd name="T37" fmla="*/ 171 h 708"/>
                  <a:gd name="T38" fmla="*/ 1429 w 2050"/>
                  <a:gd name="T39" fmla="*/ 192 h 708"/>
                  <a:gd name="T40" fmla="*/ 1423 w 2050"/>
                  <a:gd name="T41" fmla="*/ 202 h 708"/>
                  <a:gd name="T42" fmla="*/ 1423 w 2050"/>
                  <a:gd name="T43" fmla="*/ 201 h 708"/>
                  <a:gd name="T44" fmla="*/ 1162 w 2050"/>
                  <a:gd name="T45" fmla="*/ 201 h 708"/>
                  <a:gd name="T46" fmla="*/ 1147 w 2050"/>
                  <a:gd name="T47" fmla="*/ 205 h 708"/>
                  <a:gd name="T48" fmla="*/ 1135 w 2050"/>
                  <a:gd name="T49" fmla="*/ 228 h 708"/>
                  <a:gd name="T50" fmla="*/ 1091 w 2050"/>
                  <a:gd name="T51" fmla="*/ 320 h 708"/>
                  <a:gd name="T52" fmla="*/ 1030 w 2050"/>
                  <a:gd name="T53" fmla="*/ 204 h 708"/>
                  <a:gd name="T54" fmla="*/ 1025 w 2050"/>
                  <a:gd name="T55" fmla="*/ 201 h 708"/>
                  <a:gd name="T56" fmla="*/ 0 w 2050"/>
                  <a:gd name="T57" fmla="*/ 201 h 708"/>
                  <a:gd name="T58" fmla="*/ 0 w 2050"/>
                  <a:gd name="T59" fmla="*/ 506 h 708"/>
                  <a:gd name="T60" fmla="*/ 1020 w 2050"/>
                  <a:gd name="T61" fmla="*/ 506 h 708"/>
                  <a:gd name="T62" fmla="*/ 1032 w 2050"/>
                  <a:gd name="T63" fmla="*/ 500 h 708"/>
                  <a:gd name="T64" fmla="*/ 1032 w 2050"/>
                  <a:gd name="T65" fmla="*/ 500 h 708"/>
                  <a:gd name="T66" fmla="*/ 1033 w 2050"/>
                  <a:gd name="T67" fmla="*/ 499 h 708"/>
                  <a:gd name="T68" fmla="*/ 1097 w 2050"/>
                  <a:gd name="T69" fmla="*/ 354 h 708"/>
                  <a:gd name="T70" fmla="*/ 1136 w 2050"/>
                  <a:gd name="T71" fmla="*/ 485 h 708"/>
                  <a:gd name="T72" fmla="*/ 1144 w 2050"/>
                  <a:gd name="T73" fmla="*/ 503 h 708"/>
                  <a:gd name="T74" fmla="*/ 1160 w 2050"/>
                  <a:gd name="T75" fmla="*/ 506 h 708"/>
                  <a:gd name="T76" fmla="*/ 1423 w 2050"/>
                  <a:gd name="T77" fmla="*/ 506 h 708"/>
                  <a:gd name="T78" fmla="*/ 1423 w 2050"/>
                  <a:gd name="T79" fmla="*/ 506 h 708"/>
                  <a:gd name="T80" fmla="*/ 1429 w 2050"/>
                  <a:gd name="T81" fmla="*/ 516 h 708"/>
                  <a:gd name="T82" fmla="*/ 1408 w 2050"/>
                  <a:gd name="T83" fmla="*/ 537 h 708"/>
                  <a:gd name="T84" fmla="*/ 1408 w 2050"/>
                  <a:gd name="T85" fmla="*/ 566 h 708"/>
                  <a:gd name="T86" fmla="*/ 1484 w 2050"/>
                  <a:gd name="T87" fmla="*/ 643 h 708"/>
                  <a:gd name="T88" fmla="*/ 1513 w 2050"/>
                  <a:gd name="T89" fmla="*/ 643 h 708"/>
                  <a:gd name="T90" fmla="*/ 1534 w 2050"/>
                  <a:gd name="T91" fmla="*/ 622 h 708"/>
                  <a:gd name="T92" fmla="*/ 1621 w 2050"/>
                  <a:gd name="T93" fmla="*/ 658 h 708"/>
                  <a:gd name="T94" fmla="*/ 1621 w 2050"/>
                  <a:gd name="T95" fmla="*/ 687 h 708"/>
                  <a:gd name="T96" fmla="*/ 1642 w 2050"/>
                  <a:gd name="T97" fmla="*/ 708 h 708"/>
                  <a:gd name="T98" fmla="*/ 1750 w 2050"/>
                  <a:gd name="T99" fmla="*/ 708 h 708"/>
                  <a:gd name="T100" fmla="*/ 1771 w 2050"/>
                  <a:gd name="T101" fmla="*/ 687 h 708"/>
                  <a:gd name="T102" fmla="*/ 1771 w 2050"/>
                  <a:gd name="T103" fmla="*/ 658 h 708"/>
                  <a:gd name="T104" fmla="*/ 1858 w 2050"/>
                  <a:gd name="T105" fmla="*/ 622 h 708"/>
                  <a:gd name="T106" fmla="*/ 1879 w 2050"/>
                  <a:gd name="T107" fmla="*/ 643 h 708"/>
                  <a:gd name="T108" fmla="*/ 1908 w 2050"/>
                  <a:gd name="T109" fmla="*/ 643 h 708"/>
                  <a:gd name="T110" fmla="*/ 1985 w 2050"/>
                  <a:gd name="T111" fmla="*/ 566 h 708"/>
                  <a:gd name="T112" fmla="*/ 1985 w 2050"/>
                  <a:gd name="T113" fmla="*/ 537 h 708"/>
                  <a:gd name="T114" fmla="*/ 1964 w 2050"/>
                  <a:gd name="T115" fmla="*/ 516 h 708"/>
                  <a:gd name="T116" fmla="*/ 2000 w 2050"/>
                  <a:gd name="T117" fmla="*/ 429 h 708"/>
                  <a:gd name="T118" fmla="*/ 2030 w 2050"/>
                  <a:gd name="T119" fmla="*/ 429 h 708"/>
                  <a:gd name="T120" fmla="*/ 2050 w 2050"/>
                  <a:gd name="T121" fmla="*/ 408 h 708"/>
                  <a:gd name="T122" fmla="*/ 2050 w 2050"/>
                  <a:gd name="T123" fmla="*/ 300 h 708"/>
                  <a:gd name="T124" fmla="*/ 2030 w 2050"/>
                  <a:gd name="T125" fmla="*/ 2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0" h="708">
                    <a:moveTo>
                      <a:pt x="2030" y="279"/>
                    </a:moveTo>
                    <a:cubicBezTo>
                      <a:pt x="2000" y="279"/>
                      <a:pt x="2000" y="279"/>
                      <a:pt x="2000" y="279"/>
                    </a:cubicBezTo>
                    <a:cubicBezTo>
                      <a:pt x="1992" y="248"/>
                      <a:pt x="1980" y="219"/>
                      <a:pt x="1964" y="192"/>
                    </a:cubicBezTo>
                    <a:cubicBezTo>
                      <a:pt x="1985" y="171"/>
                      <a:pt x="1985" y="171"/>
                      <a:pt x="1985" y="171"/>
                    </a:cubicBezTo>
                    <a:cubicBezTo>
                      <a:pt x="1993" y="163"/>
                      <a:pt x="1993" y="150"/>
                      <a:pt x="1985" y="142"/>
                    </a:cubicBezTo>
                    <a:cubicBezTo>
                      <a:pt x="1908" y="65"/>
                      <a:pt x="1908" y="65"/>
                      <a:pt x="1908" y="65"/>
                    </a:cubicBezTo>
                    <a:cubicBezTo>
                      <a:pt x="1900" y="57"/>
                      <a:pt x="1887" y="57"/>
                      <a:pt x="1879" y="65"/>
                    </a:cubicBezTo>
                    <a:cubicBezTo>
                      <a:pt x="1858" y="86"/>
                      <a:pt x="1858" y="86"/>
                      <a:pt x="1858" y="86"/>
                    </a:cubicBezTo>
                    <a:cubicBezTo>
                      <a:pt x="1831" y="70"/>
                      <a:pt x="1802" y="58"/>
                      <a:pt x="1771" y="50"/>
                    </a:cubicBezTo>
                    <a:cubicBezTo>
                      <a:pt x="1771" y="20"/>
                      <a:pt x="1771" y="20"/>
                      <a:pt x="1771" y="20"/>
                    </a:cubicBezTo>
                    <a:cubicBezTo>
                      <a:pt x="1771" y="9"/>
                      <a:pt x="1762" y="0"/>
                      <a:pt x="1750" y="0"/>
                    </a:cubicBezTo>
                    <a:cubicBezTo>
                      <a:pt x="1642" y="0"/>
                      <a:pt x="1642" y="0"/>
                      <a:pt x="1642" y="0"/>
                    </a:cubicBezTo>
                    <a:cubicBezTo>
                      <a:pt x="1631" y="0"/>
                      <a:pt x="1621" y="9"/>
                      <a:pt x="1621" y="20"/>
                    </a:cubicBezTo>
                    <a:cubicBezTo>
                      <a:pt x="1621" y="50"/>
                      <a:pt x="1621" y="50"/>
                      <a:pt x="1621" y="50"/>
                    </a:cubicBezTo>
                    <a:cubicBezTo>
                      <a:pt x="1590" y="58"/>
                      <a:pt x="1561" y="70"/>
                      <a:pt x="1534" y="86"/>
                    </a:cubicBezTo>
                    <a:cubicBezTo>
                      <a:pt x="1513" y="65"/>
                      <a:pt x="1513" y="65"/>
                      <a:pt x="1513" y="65"/>
                    </a:cubicBezTo>
                    <a:cubicBezTo>
                      <a:pt x="1505" y="57"/>
                      <a:pt x="1492" y="57"/>
                      <a:pt x="1484" y="65"/>
                    </a:cubicBezTo>
                    <a:cubicBezTo>
                      <a:pt x="1408" y="142"/>
                      <a:pt x="1408" y="142"/>
                      <a:pt x="1408" y="142"/>
                    </a:cubicBezTo>
                    <a:cubicBezTo>
                      <a:pt x="1400" y="150"/>
                      <a:pt x="1400" y="163"/>
                      <a:pt x="1408" y="171"/>
                    </a:cubicBezTo>
                    <a:cubicBezTo>
                      <a:pt x="1429" y="192"/>
                      <a:pt x="1429" y="192"/>
                      <a:pt x="1429" y="192"/>
                    </a:cubicBezTo>
                    <a:cubicBezTo>
                      <a:pt x="1426" y="195"/>
                      <a:pt x="1425" y="199"/>
                      <a:pt x="1423" y="202"/>
                    </a:cubicBezTo>
                    <a:cubicBezTo>
                      <a:pt x="1423" y="201"/>
                      <a:pt x="1423" y="201"/>
                      <a:pt x="1423" y="201"/>
                    </a:cubicBezTo>
                    <a:cubicBezTo>
                      <a:pt x="1162" y="201"/>
                      <a:pt x="1162" y="201"/>
                      <a:pt x="1162" y="201"/>
                    </a:cubicBezTo>
                    <a:cubicBezTo>
                      <a:pt x="1162" y="201"/>
                      <a:pt x="1152" y="201"/>
                      <a:pt x="1147" y="205"/>
                    </a:cubicBezTo>
                    <a:cubicBezTo>
                      <a:pt x="1143" y="208"/>
                      <a:pt x="1140" y="212"/>
                      <a:pt x="1135" y="228"/>
                    </a:cubicBezTo>
                    <a:cubicBezTo>
                      <a:pt x="1124" y="265"/>
                      <a:pt x="1104" y="329"/>
                      <a:pt x="1091" y="320"/>
                    </a:cubicBezTo>
                    <a:cubicBezTo>
                      <a:pt x="1054" y="221"/>
                      <a:pt x="1030" y="204"/>
                      <a:pt x="1030" y="204"/>
                    </a:cubicBezTo>
                    <a:cubicBezTo>
                      <a:pt x="1028" y="202"/>
                      <a:pt x="1027" y="201"/>
                      <a:pt x="1025" y="201"/>
                    </a:cubicBezTo>
                    <a:cubicBezTo>
                      <a:pt x="0" y="201"/>
                      <a:pt x="0" y="201"/>
                      <a:pt x="0" y="201"/>
                    </a:cubicBezTo>
                    <a:cubicBezTo>
                      <a:pt x="0" y="506"/>
                      <a:pt x="0" y="506"/>
                      <a:pt x="0" y="506"/>
                    </a:cubicBezTo>
                    <a:cubicBezTo>
                      <a:pt x="1020" y="506"/>
                      <a:pt x="1020" y="506"/>
                      <a:pt x="1020" y="506"/>
                    </a:cubicBezTo>
                    <a:cubicBezTo>
                      <a:pt x="1023" y="506"/>
                      <a:pt x="1030" y="504"/>
                      <a:pt x="1032" y="500"/>
                    </a:cubicBezTo>
                    <a:cubicBezTo>
                      <a:pt x="1032" y="500"/>
                      <a:pt x="1032" y="500"/>
                      <a:pt x="1032" y="500"/>
                    </a:cubicBezTo>
                    <a:cubicBezTo>
                      <a:pt x="1032" y="500"/>
                      <a:pt x="1032" y="499"/>
                      <a:pt x="1033" y="499"/>
                    </a:cubicBezTo>
                    <a:cubicBezTo>
                      <a:pt x="1097" y="354"/>
                      <a:pt x="1097" y="354"/>
                      <a:pt x="1097" y="354"/>
                    </a:cubicBezTo>
                    <a:cubicBezTo>
                      <a:pt x="1136" y="485"/>
                      <a:pt x="1136" y="485"/>
                      <a:pt x="1136" y="485"/>
                    </a:cubicBezTo>
                    <a:cubicBezTo>
                      <a:pt x="1136" y="485"/>
                      <a:pt x="1140" y="498"/>
                      <a:pt x="1144" y="503"/>
                    </a:cubicBezTo>
                    <a:cubicBezTo>
                      <a:pt x="1149" y="507"/>
                      <a:pt x="1160" y="506"/>
                      <a:pt x="1160" y="506"/>
                    </a:cubicBezTo>
                    <a:cubicBezTo>
                      <a:pt x="1423" y="506"/>
                      <a:pt x="1423" y="506"/>
                      <a:pt x="1423" y="506"/>
                    </a:cubicBezTo>
                    <a:cubicBezTo>
                      <a:pt x="1423" y="506"/>
                      <a:pt x="1423" y="506"/>
                      <a:pt x="1423" y="506"/>
                    </a:cubicBezTo>
                    <a:cubicBezTo>
                      <a:pt x="1425" y="509"/>
                      <a:pt x="1427" y="513"/>
                      <a:pt x="1429" y="516"/>
                    </a:cubicBezTo>
                    <a:cubicBezTo>
                      <a:pt x="1408" y="537"/>
                      <a:pt x="1408" y="537"/>
                      <a:pt x="1408" y="537"/>
                    </a:cubicBezTo>
                    <a:cubicBezTo>
                      <a:pt x="1400" y="545"/>
                      <a:pt x="1400" y="558"/>
                      <a:pt x="1408" y="566"/>
                    </a:cubicBezTo>
                    <a:cubicBezTo>
                      <a:pt x="1484" y="643"/>
                      <a:pt x="1484" y="643"/>
                      <a:pt x="1484" y="643"/>
                    </a:cubicBezTo>
                    <a:cubicBezTo>
                      <a:pt x="1492" y="650"/>
                      <a:pt x="1505" y="650"/>
                      <a:pt x="1513" y="643"/>
                    </a:cubicBezTo>
                    <a:cubicBezTo>
                      <a:pt x="1534" y="622"/>
                      <a:pt x="1534" y="622"/>
                      <a:pt x="1534" y="622"/>
                    </a:cubicBezTo>
                    <a:cubicBezTo>
                      <a:pt x="1561" y="638"/>
                      <a:pt x="1590" y="650"/>
                      <a:pt x="1621" y="658"/>
                    </a:cubicBezTo>
                    <a:cubicBezTo>
                      <a:pt x="1621" y="687"/>
                      <a:pt x="1621" y="687"/>
                      <a:pt x="1621" y="687"/>
                    </a:cubicBezTo>
                    <a:cubicBezTo>
                      <a:pt x="1621" y="698"/>
                      <a:pt x="1631" y="708"/>
                      <a:pt x="1642" y="708"/>
                    </a:cubicBezTo>
                    <a:cubicBezTo>
                      <a:pt x="1750" y="708"/>
                      <a:pt x="1750" y="708"/>
                      <a:pt x="1750" y="708"/>
                    </a:cubicBezTo>
                    <a:cubicBezTo>
                      <a:pt x="1762" y="708"/>
                      <a:pt x="1771" y="698"/>
                      <a:pt x="1771" y="687"/>
                    </a:cubicBezTo>
                    <a:cubicBezTo>
                      <a:pt x="1771" y="658"/>
                      <a:pt x="1771" y="658"/>
                      <a:pt x="1771" y="658"/>
                    </a:cubicBezTo>
                    <a:cubicBezTo>
                      <a:pt x="1802" y="650"/>
                      <a:pt x="1831" y="638"/>
                      <a:pt x="1858" y="622"/>
                    </a:cubicBezTo>
                    <a:cubicBezTo>
                      <a:pt x="1879" y="643"/>
                      <a:pt x="1879" y="643"/>
                      <a:pt x="1879" y="643"/>
                    </a:cubicBezTo>
                    <a:cubicBezTo>
                      <a:pt x="1887" y="650"/>
                      <a:pt x="1900" y="650"/>
                      <a:pt x="1908" y="643"/>
                    </a:cubicBezTo>
                    <a:cubicBezTo>
                      <a:pt x="1985" y="566"/>
                      <a:pt x="1985" y="566"/>
                      <a:pt x="1985" y="566"/>
                    </a:cubicBezTo>
                    <a:cubicBezTo>
                      <a:pt x="1993" y="558"/>
                      <a:pt x="1993" y="545"/>
                      <a:pt x="1985" y="537"/>
                    </a:cubicBezTo>
                    <a:cubicBezTo>
                      <a:pt x="1964" y="516"/>
                      <a:pt x="1964" y="516"/>
                      <a:pt x="1964" y="516"/>
                    </a:cubicBezTo>
                    <a:cubicBezTo>
                      <a:pt x="1980" y="489"/>
                      <a:pt x="1992" y="460"/>
                      <a:pt x="2000" y="429"/>
                    </a:cubicBezTo>
                    <a:cubicBezTo>
                      <a:pt x="2030" y="429"/>
                      <a:pt x="2030" y="429"/>
                      <a:pt x="2030" y="429"/>
                    </a:cubicBezTo>
                    <a:cubicBezTo>
                      <a:pt x="2041" y="429"/>
                      <a:pt x="2050" y="420"/>
                      <a:pt x="2050" y="408"/>
                    </a:cubicBezTo>
                    <a:cubicBezTo>
                      <a:pt x="2050" y="300"/>
                      <a:pt x="2050" y="300"/>
                      <a:pt x="2050" y="300"/>
                    </a:cubicBezTo>
                    <a:cubicBezTo>
                      <a:pt x="2050" y="288"/>
                      <a:pt x="2041" y="279"/>
                      <a:pt x="2030" y="279"/>
                    </a:cubicBezTo>
                    <a:close/>
                  </a:path>
                </a:pathLst>
              </a:custGeom>
              <a:solidFill>
                <a:srgbClr val="2A3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1" name="Oval 7"/>
              <p:cNvSpPr>
                <a:spLocks noChangeArrowheads="1"/>
              </p:cNvSpPr>
              <p:nvPr/>
            </p:nvSpPr>
            <p:spPr bwMode="auto">
              <a:xfrm flipH="1">
                <a:off x="1337551" y="5020979"/>
                <a:ext cx="1047939" cy="1053547"/>
              </a:xfrm>
              <a:prstGeom prst="ellipse">
                <a:avLst/>
              </a:prstGeom>
              <a:solidFill>
                <a:srgbClr val="FFFFFF"/>
              </a:solidFill>
              <a:ln w="63500">
                <a:solidFill>
                  <a:srgbClr val="48698E"/>
                </a:solid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2" name="矩形 21"/>
              <p:cNvSpPr/>
              <p:nvPr/>
            </p:nvSpPr>
            <p:spPr>
              <a:xfrm>
                <a:off x="1548501" y="5197225"/>
                <a:ext cx="637037" cy="1200329"/>
              </a:xfrm>
              <a:prstGeom prst="rect">
                <a:avLst/>
              </a:prstGeom>
            </p:spPr>
            <p:txBody>
              <a:bodyPr wrap="square">
                <a:spAutoFit/>
              </a:bodyPr>
              <a:lstStyle/>
              <a:p>
                <a:pPr algn="ctr"/>
                <a:r>
                  <a:rPr lang="en-US" altLang="zh-CN" sz="3600" b="1" dirty="0">
                    <a:solidFill>
                      <a:srgbClr val="2A3D52"/>
                    </a:solidFill>
                    <a:cs typeface="+mn-ea"/>
                    <a:sym typeface="+mn-lt"/>
                  </a:rPr>
                  <a:t>24</a:t>
                </a:r>
                <a:endParaRPr lang="zh-CN" altLang="en-US" sz="3600" b="1" dirty="0">
                  <a:solidFill>
                    <a:srgbClr val="2A3D52"/>
                  </a:solidFill>
                  <a:cs typeface="+mn-ea"/>
                  <a:sym typeface="+mn-lt"/>
                </a:endParaRPr>
              </a:p>
            </p:txBody>
          </p:sp>
          <p:sp>
            <p:nvSpPr>
              <p:cNvPr id="23" name="文本框 22"/>
              <p:cNvSpPr txBox="1"/>
              <p:nvPr/>
            </p:nvSpPr>
            <p:spPr>
              <a:xfrm>
                <a:off x="3726164" y="5289557"/>
                <a:ext cx="1415772" cy="461665"/>
              </a:xfrm>
              <a:prstGeom prst="rect">
                <a:avLst/>
              </a:prstGeom>
              <a:noFill/>
              <a:effectLst/>
            </p:spPr>
            <p:txBody>
              <a:bodyPr wrap="none" rtlCol="0">
                <a:spAutoFit/>
              </a:bodyPr>
              <a:lstStyle/>
              <a:p>
                <a:r>
                  <a:rPr lang="zh-CN" altLang="en-US" sz="2400" b="1" dirty="0">
                    <a:solidFill>
                      <a:srgbClr val="FFFFFF"/>
                    </a:solidFill>
                    <a:cs typeface="+mn-ea"/>
                    <a:sym typeface="+mn-lt"/>
                  </a:rPr>
                  <a:t>用户管理</a:t>
                </a:r>
              </a:p>
            </p:txBody>
          </p:sp>
        </p:grpSp>
        <p:sp>
          <p:nvSpPr>
            <p:cNvPr id="37" name="文本框 36"/>
            <p:cNvSpPr txBox="1"/>
            <p:nvPr/>
          </p:nvSpPr>
          <p:spPr>
            <a:xfrm>
              <a:off x="3259956" y="6187406"/>
              <a:ext cx="2339102" cy="1200329"/>
            </a:xfrm>
            <a:prstGeom prst="rect">
              <a:avLst/>
            </a:prstGeom>
            <a:noFill/>
            <a:effectLst/>
          </p:spPr>
          <p:txBody>
            <a:bodyPr wrap="square" rtlCol="0">
              <a:spAutoFit/>
            </a:bodyPr>
            <a:lstStyle/>
            <a:p>
              <a:r>
                <a:rPr lang="zh-CN" altLang="zh-CN" sz="1200" dirty="0">
                  <a:solidFill>
                    <a:schemeClr val="tx1">
                      <a:lumMod val="75000"/>
                      <a:lumOff val="25000"/>
                    </a:schemeClr>
                  </a:solidFill>
                  <a:cs typeface="+mn-ea"/>
                </a:rPr>
                <a:t>可对用户信息进行有效管理，包括添加、导入以及编辑用户信息，冻结用户账号、为用户分配角色、查看用户具有角色信息等。可按用户账号、用户姓名对用户信息进行查询</a:t>
              </a:r>
              <a:endParaRPr lang="en-US" altLang="zh-CN" sz="1200" dirty="0">
                <a:solidFill>
                  <a:schemeClr val="tx1">
                    <a:lumMod val="75000"/>
                    <a:lumOff val="25000"/>
                  </a:schemeClr>
                </a:solidFill>
                <a:cs typeface="+mn-ea"/>
                <a:sym typeface="+mn-lt"/>
              </a:endParaRPr>
            </a:p>
          </p:txBody>
        </p:sp>
      </p:grpSp>
      <p:grpSp>
        <p:nvGrpSpPr>
          <p:cNvPr id="6" name="组合 5">
            <a:extLst>
              <a:ext uri="{FF2B5EF4-FFF2-40B4-BE49-F238E27FC236}">
                <a16:creationId xmlns:a16="http://schemas.microsoft.com/office/drawing/2014/main" id="{2D421A03-1C13-48F3-AE38-0E282E1D662A}"/>
              </a:ext>
            </a:extLst>
          </p:cNvPr>
          <p:cNvGrpSpPr/>
          <p:nvPr/>
        </p:nvGrpSpPr>
        <p:grpSpPr>
          <a:xfrm>
            <a:off x="6315074" y="1518951"/>
            <a:ext cx="4533901" cy="1710412"/>
            <a:chOff x="6315074" y="1518951"/>
            <a:chExt cx="4533901" cy="1710412"/>
          </a:xfrm>
        </p:grpSpPr>
        <p:grpSp>
          <p:nvGrpSpPr>
            <p:cNvPr id="24" name="组合 23"/>
            <p:cNvGrpSpPr/>
            <p:nvPr/>
          </p:nvGrpSpPr>
          <p:grpSpPr>
            <a:xfrm>
              <a:off x="6315074" y="1518951"/>
              <a:ext cx="4533901" cy="1659176"/>
              <a:chOff x="6315074" y="1364204"/>
              <a:chExt cx="4533901" cy="1659176"/>
            </a:xfrm>
          </p:grpSpPr>
          <p:sp>
            <p:nvSpPr>
              <p:cNvPr id="25" name="Freeform 5"/>
              <p:cNvSpPr>
                <a:spLocks/>
              </p:cNvSpPr>
              <p:nvPr/>
            </p:nvSpPr>
            <p:spPr bwMode="auto">
              <a:xfrm>
                <a:off x="6315074" y="1364204"/>
                <a:ext cx="4533901" cy="1570505"/>
              </a:xfrm>
              <a:custGeom>
                <a:avLst/>
                <a:gdLst>
                  <a:gd name="T0" fmla="*/ 2030 w 2050"/>
                  <a:gd name="T1" fmla="*/ 279 h 708"/>
                  <a:gd name="T2" fmla="*/ 2000 w 2050"/>
                  <a:gd name="T3" fmla="*/ 279 h 708"/>
                  <a:gd name="T4" fmla="*/ 1964 w 2050"/>
                  <a:gd name="T5" fmla="*/ 192 h 708"/>
                  <a:gd name="T6" fmla="*/ 1985 w 2050"/>
                  <a:gd name="T7" fmla="*/ 171 h 708"/>
                  <a:gd name="T8" fmla="*/ 1985 w 2050"/>
                  <a:gd name="T9" fmla="*/ 142 h 708"/>
                  <a:gd name="T10" fmla="*/ 1908 w 2050"/>
                  <a:gd name="T11" fmla="*/ 65 h 708"/>
                  <a:gd name="T12" fmla="*/ 1879 w 2050"/>
                  <a:gd name="T13" fmla="*/ 65 h 708"/>
                  <a:gd name="T14" fmla="*/ 1858 w 2050"/>
                  <a:gd name="T15" fmla="*/ 86 h 708"/>
                  <a:gd name="T16" fmla="*/ 1771 w 2050"/>
                  <a:gd name="T17" fmla="*/ 50 h 708"/>
                  <a:gd name="T18" fmla="*/ 1771 w 2050"/>
                  <a:gd name="T19" fmla="*/ 20 h 708"/>
                  <a:gd name="T20" fmla="*/ 1750 w 2050"/>
                  <a:gd name="T21" fmla="*/ 0 h 708"/>
                  <a:gd name="T22" fmla="*/ 1642 w 2050"/>
                  <a:gd name="T23" fmla="*/ 0 h 708"/>
                  <a:gd name="T24" fmla="*/ 1621 w 2050"/>
                  <a:gd name="T25" fmla="*/ 20 h 708"/>
                  <a:gd name="T26" fmla="*/ 1621 w 2050"/>
                  <a:gd name="T27" fmla="*/ 50 h 708"/>
                  <a:gd name="T28" fmla="*/ 1534 w 2050"/>
                  <a:gd name="T29" fmla="*/ 86 h 708"/>
                  <a:gd name="T30" fmla="*/ 1513 w 2050"/>
                  <a:gd name="T31" fmla="*/ 65 h 708"/>
                  <a:gd name="T32" fmla="*/ 1484 w 2050"/>
                  <a:gd name="T33" fmla="*/ 65 h 708"/>
                  <a:gd name="T34" fmla="*/ 1408 w 2050"/>
                  <a:gd name="T35" fmla="*/ 142 h 708"/>
                  <a:gd name="T36" fmla="*/ 1408 w 2050"/>
                  <a:gd name="T37" fmla="*/ 171 h 708"/>
                  <a:gd name="T38" fmla="*/ 1429 w 2050"/>
                  <a:gd name="T39" fmla="*/ 192 h 708"/>
                  <a:gd name="T40" fmla="*/ 1423 w 2050"/>
                  <a:gd name="T41" fmla="*/ 202 h 708"/>
                  <a:gd name="T42" fmla="*/ 1423 w 2050"/>
                  <a:gd name="T43" fmla="*/ 201 h 708"/>
                  <a:gd name="T44" fmla="*/ 1162 w 2050"/>
                  <a:gd name="T45" fmla="*/ 201 h 708"/>
                  <a:gd name="T46" fmla="*/ 1147 w 2050"/>
                  <a:gd name="T47" fmla="*/ 205 h 708"/>
                  <a:gd name="T48" fmla="*/ 1135 w 2050"/>
                  <a:gd name="T49" fmla="*/ 228 h 708"/>
                  <a:gd name="T50" fmla="*/ 1091 w 2050"/>
                  <a:gd name="T51" fmla="*/ 320 h 708"/>
                  <a:gd name="T52" fmla="*/ 1030 w 2050"/>
                  <a:gd name="T53" fmla="*/ 204 h 708"/>
                  <a:gd name="T54" fmla="*/ 1025 w 2050"/>
                  <a:gd name="T55" fmla="*/ 201 h 708"/>
                  <a:gd name="T56" fmla="*/ 0 w 2050"/>
                  <a:gd name="T57" fmla="*/ 201 h 708"/>
                  <a:gd name="T58" fmla="*/ 0 w 2050"/>
                  <a:gd name="T59" fmla="*/ 506 h 708"/>
                  <a:gd name="T60" fmla="*/ 1020 w 2050"/>
                  <a:gd name="T61" fmla="*/ 506 h 708"/>
                  <a:gd name="T62" fmla="*/ 1032 w 2050"/>
                  <a:gd name="T63" fmla="*/ 500 h 708"/>
                  <a:gd name="T64" fmla="*/ 1032 w 2050"/>
                  <a:gd name="T65" fmla="*/ 500 h 708"/>
                  <a:gd name="T66" fmla="*/ 1033 w 2050"/>
                  <a:gd name="T67" fmla="*/ 499 h 708"/>
                  <a:gd name="T68" fmla="*/ 1097 w 2050"/>
                  <a:gd name="T69" fmla="*/ 354 h 708"/>
                  <a:gd name="T70" fmla="*/ 1136 w 2050"/>
                  <a:gd name="T71" fmla="*/ 485 h 708"/>
                  <a:gd name="T72" fmla="*/ 1144 w 2050"/>
                  <a:gd name="T73" fmla="*/ 503 h 708"/>
                  <a:gd name="T74" fmla="*/ 1160 w 2050"/>
                  <a:gd name="T75" fmla="*/ 506 h 708"/>
                  <a:gd name="T76" fmla="*/ 1423 w 2050"/>
                  <a:gd name="T77" fmla="*/ 506 h 708"/>
                  <a:gd name="T78" fmla="*/ 1423 w 2050"/>
                  <a:gd name="T79" fmla="*/ 506 h 708"/>
                  <a:gd name="T80" fmla="*/ 1429 w 2050"/>
                  <a:gd name="T81" fmla="*/ 516 h 708"/>
                  <a:gd name="T82" fmla="*/ 1408 w 2050"/>
                  <a:gd name="T83" fmla="*/ 537 h 708"/>
                  <a:gd name="T84" fmla="*/ 1408 w 2050"/>
                  <a:gd name="T85" fmla="*/ 566 h 708"/>
                  <a:gd name="T86" fmla="*/ 1484 w 2050"/>
                  <a:gd name="T87" fmla="*/ 643 h 708"/>
                  <a:gd name="T88" fmla="*/ 1513 w 2050"/>
                  <a:gd name="T89" fmla="*/ 643 h 708"/>
                  <a:gd name="T90" fmla="*/ 1534 w 2050"/>
                  <a:gd name="T91" fmla="*/ 622 h 708"/>
                  <a:gd name="T92" fmla="*/ 1621 w 2050"/>
                  <a:gd name="T93" fmla="*/ 658 h 708"/>
                  <a:gd name="T94" fmla="*/ 1621 w 2050"/>
                  <a:gd name="T95" fmla="*/ 687 h 708"/>
                  <a:gd name="T96" fmla="*/ 1642 w 2050"/>
                  <a:gd name="T97" fmla="*/ 708 h 708"/>
                  <a:gd name="T98" fmla="*/ 1750 w 2050"/>
                  <a:gd name="T99" fmla="*/ 708 h 708"/>
                  <a:gd name="T100" fmla="*/ 1771 w 2050"/>
                  <a:gd name="T101" fmla="*/ 687 h 708"/>
                  <a:gd name="T102" fmla="*/ 1771 w 2050"/>
                  <a:gd name="T103" fmla="*/ 658 h 708"/>
                  <a:gd name="T104" fmla="*/ 1858 w 2050"/>
                  <a:gd name="T105" fmla="*/ 622 h 708"/>
                  <a:gd name="T106" fmla="*/ 1879 w 2050"/>
                  <a:gd name="T107" fmla="*/ 643 h 708"/>
                  <a:gd name="T108" fmla="*/ 1908 w 2050"/>
                  <a:gd name="T109" fmla="*/ 643 h 708"/>
                  <a:gd name="T110" fmla="*/ 1985 w 2050"/>
                  <a:gd name="T111" fmla="*/ 566 h 708"/>
                  <a:gd name="T112" fmla="*/ 1985 w 2050"/>
                  <a:gd name="T113" fmla="*/ 537 h 708"/>
                  <a:gd name="T114" fmla="*/ 1964 w 2050"/>
                  <a:gd name="T115" fmla="*/ 516 h 708"/>
                  <a:gd name="T116" fmla="*/ 2000 w 2050"/>
                  <a:gd name="T117" fmla="*/ 429 h 708"/>
                  <a:gd name="T118" fmla="*/ 2030 w 2050"/>
                  <a:gd name="T119" fmla="*/ 429 h 708"/>
                  <a:gd name="T120" fmla="*/ 2050 w 2050"/>
                  <a:gd name="T121" fmla="*/ 408 h 708"/>
                  <a:gd name="T122" fmla="*/ 2050 w 2050"/>
                  <a:gd name="T123" fmla="*/ 300 h 708"/>
                  <a:gd name="T124" fmla="*/ 2030 w 2050"/>
                  <a:gd name="T125" fmla="*/ 2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0" h="708">
                    <a:moveTo>
                      <a:pt x="2030" y="279"/>
                    </a:moveTo>
                    <a:cubicBezTo>
                      <a:pt x="2000" y="279"/>
                      <a:pt x="2000" y="279"/>
                      <a:pt x="2000" y="279"/>
                    </a:cubicBezTo>
                    <a:cubicBezTo>
                      <a:pt x="1992" y="248"/>
                      <a:pt x="1980" y="219"/>
                      <a:pt x="1964" y="192"/>
                    </a:cubicBezTo>
                    <a:cubicBezTo>
                      <a:pt x="1985" y="171"/>
                      <a:pt x="1985" y="171"/>
                      <a:pt x="1985" y="171"/>
                    </a:cubicBezTo>
                    <a:cubicBezTo>
                      <a:pt x="1993" y="163"/>
                      <a:pt x="1993" y="150"/>
                      <a:pt x="1985" y="142"/>
                    </a:cubicBezTo>
                    <a:cubicBezTo>
                      <a:pt x="1908" y="65"/>
                      <a:pt x="1908" y="65"/>
                      <a:pt x="1908" y="65"/>
                    </a:cubicBezTo>
                    <a:cubicBezTo>
                      <a:pt x="1900" y="57"/>
                      <a:pt x="1887" y="57"/>
                      <a:pt x="1879" y="65"/>
                    </a:cubicBezTo>
                    <a:cubicBezTo>
                      <a:pt x="1858" y="86"/>
                      <a:pt x="1858" y="86"/>
                      <a:pt x="1858" y="86"/>
                    </a:cubicBezTo>
                    <a:cubicBezTo>
                      <a:pt x="1831" y="70"/>
                      <a:pt x="1802" y="58"/>
                      <a:pt x="1771" y="50"/>
                    </a:cubicBezTo>
                    <a:cubicBezTo>
                      <a:pt x="1771" y="20"/>
                      <a:pt x="1771" y="20"/>
                      <a:pt x="1771" y="20"/>
                    </a:cubicBezTo>
                    <a:cubicBezTo>
                      <a:pt x="1771" y="9"/>
                      <a:pt x="1762" y="0"/>
                      <a:pt x="1750" y="0"/>
                    </a:cubicBezTo>
                    <a:cubicBezTo>
                      <a:pt x="1642" y="0"/>
                      <a:pt x="1642" y="0"/>
                      <a:pt x="1642" y="0"/>
                    </a:cubicBezTo>
                    <a:cubicBezTo>
                      <a:pt x="1631" y="0"/>
                      <a:pt x="1621" y="9"/>
                      <a:pt x="1621" y="20"/>
                    </a:cubicBezTo>
                    <a:cubicBezTo>
                      <a:pt x="1621" y="50"/>
                      <a:pt x="1621" y="50"/>
                      <a:pt x="1621" y="50"/>
                    </a:cubicBezTo>
                    <a:cubicBezTo>
                      <a:pt x="1590" y="58"/>
                      <a:pt x="1561" y="70"/>
                      <a:pt x="1534" y="86"/>
                    </a:cubicBezTo>
                    <a:cubicBezTo>
                      <a:pt x="1513" y="65"/>
                      <a:pt x="1513" y="65"/>
                      <a:pt x="1513" y="65"/>
                    </a:cubicBezTo>
                    <a:cubicBezTo>
                      <a:pt x="1505" y="57"/>
                      <a:pt x="1492" y="57"/>
                      <a:pt x="1484" y="65"/>
                    </a:cubicBezTo>
                    <a:cubicBezTo>
                      <a:pt x="1408" y="142"/>
                      <a:pt x="1408" y="142"/>
                      <a:pt x="1408" y="142"/>
                    </a:cubicBezTo>
                    <a:cubicBezTo>
                      <a:pt x="1400" y="150"/>
                      <a:pt x="1400" y="163"/>
                      <a:pt x="1408" y="171"/>
                    </a:cubicBezTo>
                    <a:cubicBezTo>
                      <a:pt x="1429" y="192"/>
                      <a:pt x="1429" y="192"/>
                      <a:pt x="1429" y="192"/>
                    </a:cubicBezTo>
                    <a:cubicBezTo>
                      <a:pt x="1426" y="195"/>
                      <a:pt x="1425" y="199"/>
                      <a:pt x="1423" y="202"/>
                    </a:cubicBezTo>
                    <a:cubicBezTo>
                      <a:pt x="1423" y="201"/>
                      <a:pt x="1423" y="201"/>
                      <a:pt x="1423" y="201"/>
                    </a:cubicBezTo>
                    <a:cubicBezTo>
                      <a:pt x="1162" y="201"/>
                      <a:pt x="1162" y="201"/>
                      <a:pt x="1162" y="201"/>
                    </a:cubicBezTo>
                    <a:cubicBezTo>
                      <a:pt x="1162" y="201"/>
                      <a:pt x="1152" y="201"/>
                      <a:pt x="1147" y="205"/>
                    </a:cubicBezTo>
                    <a:cubicBezTo>
                      <a:pt x="1143" y="208"/>
                      <a:pt x="1140" y="212"/>
                      <a:pt x="1135" y="228"/>
                    </a:cubicBezTo>
                    <a:cubicBezTo>
                      <a:pt x="1124" y="265"/>
                      <a:pt x="1104" y="329"/>
                      <a:pt x="1091" y="320"/>
                    </a:cubicBezTo>
                    <a:cubicBezTo>
                      <a:pt x="1054" y="221"/>
                      <a:pt x="1030" y="204"/>
                      <a:pt x="1030" y="204"/>
                    </a:cubicBezTo>
                    <a:cubicBezTo>
                      <a:pt x="1028" y="202"/>
                      <a:pt x="1027" y="201"/>
                      <a:pt x="1025" y="201"/>
                    </a:cubicBezTo>
                    <a:cubicBezTo>
                      <a:pt x="0" y="201"/>
                      <a:pt x="0" y="201"/>
                      <a:pt x="0" y="201"/>
                    </a:cubicBezTo>
                    <a:cubicBezTo>
                      <a:pt x="0" y="506"/>
                      <a:pt x="0" y="506"/>
                      <a:pt x="0" y="506"/>
                    </a:cubicBezTo>
                    <a:cubicBezTo>
                      <a:pt x="1020" y="506"/>
                      <a:pt x="1020" y="506"/>
                      <a:pt x="1020" y="506"/>
                    </a:cubicBezTo>
                    <a:cubicBezTo>
                      <a:pt x="1023" y="506"/>
                      <a:pt x="1030" y="504"/>
                      <a:pt x="1032" y="500"/>
                    </a:cubicBezTo>
                    <a:cubicBezTo>
                      <a:pt x="1032" y="500"/>
                      <a:pt x="1032" y="500"/>
                      <a:pt x="1032" y="500"/>
                    </a:cubicBezTo>
                    <a:cubicBezTo>
                      <a:pt x="1032" y="500"/>
                      <a:pt x="1032" y="499"/>
                      <a:pt x="1033" y="499"/>
                    </a:cubicBezTo>
                    <a:cubicBezTo>
                      <a:pt x="1097" y="354"/>
                      <a:pt x="1097" y="354"/>
                      <a:pt x="1097" y="354"/>
                    </a:cubicBezTo>
                    <a:cubicBezTo>
                      <a:pt x="1136" y="485"/>
                      <a:pt x="1136" y="485"/>
                      <a:pt x="1136" y="485"/>
                    </a:cubicBezTo>
                    <a:cubicBezTo>
                      <a:pt x="1136" y="485"/>
                      <a:pt x="1140" y="498"/>
                      <a:pt x="1144" y="503"/>
                    </a:cubicBezTo>
                    <a:cubicBezTo>
                      <a:pt x="1149" y="507"/>
                      <a:pt x="1160" y="506"/>
                      <a:pt x="1160" y="506"/>
                    </a:cubicBezTo>
                    <a:cubicBezTo>
                      <a:pt x="1423" y="506"/>
                      <a:pt x="1423" y="506"/>
                      <a:pt x="1423" y="506"/>
                    </a:cubicBezTo>
                    <a:cubicBezTo>
                      <a:pt x="1423" y="506"/>
                      <a:pt x="1423" y="506"/>
                      <a:pt x="1423" y="506"/>
                    </a:cubicBezTo>
                    <a:cubicBezTo>
                      <a:pt x="1425" y="509"/>
                      <a:pt x="1427" y="513"/>
                      <a:pt x="1429" y="516"/>
                    </a:cubicBezTo>
                    <a:cubicBezTo>
                      <a:pt x="1408" y="537"/>
                      <a:pt x="1408" y="537"/>
                      <a:pt x="1408" y="537"/>
                    </a:cubicBezTo>
                    <a:cubicBezTo>
                      <a:pt x="1400" y="545"/>
                      <a:pt x="1400" y="558"/>
                      <a:pt x="1408" y="566"/>
                    </a:cubicBezTo>
                    <a:cubicBezTo>
                      <a:pt x="1484" y="643"/>
                      <a:pt x="1484" y="643"/>
                      <a:pt x="1484" y="643"/>
                    </a:cubicBezTo>
                    <a:cubicBezTo>
                      <a:pt x="1492" y="650"/>
                      <a:pt x="1505" y="650"/>
                      <a:pt x="1513" y="643"/>
                    </a:cubicBezTo>
                    <a:cubicBezTo>
                      <a:pt x="1534" y="622"/>
                      <a:pt x="1534" y="622"/>
                      <a:pt x="1534" y="622"/>
                    </a:cubicBezTo>
                    <a:cubicBezTo>
                      <a:pt x="1561" y="638"/>
                      <a:pt x="1590" y="650"/>
                      <a:pt x="1621" y="658"/>
                    </a:cubicBezTo>
                    <a:cubicBezTo>
                      <a:pt x="1621" y="687"/>
                      <a:pt x="1621" y="687"/>
                      <a:pt x="1621" y="687"/>
                    </a:cubicBezTo>
                    <a:cubicBezTo>
                      <a:pt x="1621" y="698"/>
                      <a:pt x="1631" y="708"/>
                      <a:pt x="1642" y="708"/>
                    </a:cubicBezTo>
                    <a:cubicBezTo>
                      <a:pt x="1750" y="708"/>
                      <a:pt x="1750" y="708"/>
                      <a:pt x="1750" y="708"/>
                    </a:cubicBezTo>
                    <a:cubicBezTo>
                      <a:pt x="1762" y="708"/>
                      <a:pt x="1771" y="698"/>
                      <a:pt x="1771" y="687"/>
                    </a:cubicBezTo>
                    <a:cubicBezTo>
                      <a:pt x="1771" y="658"/>
                      <a:pt x="1771" y="658"/>
                      <a:pt x="1771" y="658"/>
                    </a:cubicBezTo>
                    <a:cubicBezTo>
                      <a:pt x="1802" y="650"/>
                      <a:pt x="1831" y="638"/>
                      <a:pt x="1858" y="622"/>
                    </a:cubicBezTo>
                    <a:cubicBezTo>
                      <a:pt x="1879" y="643"/>
                      <a:pt x="1879" y="643"/>
                      <a:pt x="1879" y="643"/>
                    </a:cubicBezTo>
                    <a:cubicBezTo>
                      <a:pt x="1887" y="650"/>
                      <a:pt x="1900" y="650"/>
                      <a:pt x="1908" y="643"/>
                    </a:cubicBezTo>
                    <a:cubicBezTo>
                      <a:pt x="1985" y="566"/>
                      <a:pt x="1985" y="566"/>
                      <a:pt x="1985" y="566"/>
                    </a:cubicBezTo>
                    <a:cubicBezTo>
                      <a:pt x="1993" y="558"/>
                      <a:pt x="1993" y="545"/>
                      <a:pt x="1985" y="537"/>
                    </a:cubicBezTo>
                    <a:cubicBezTo>
                      <a:pt x="1964" y="516"/>
                      <a:pt x="1964" y="516"/>
                      <a:pt x="1964" y="516"/>
                    </a:cubicBezTo>
                    <a:cubicBezTo>
                      <a:pt x="1980" y="489"/>
                      <a:pt x="1992" y="460"/>
                      <a:pt x="2000" y="429"/>
                    </a:cubicBezTo>
                    <a:cubicBezTo>
                      <a:pt x="2030" y="429"/>
                      <a:pt x="2030" y="429"/>
                      <a:pt x="2030" y="429"/>
                    </a:cubicBezTo>
                    <a:cubicBezTo>
                      <a:pt x="2041" y="429"/>
                      <a:pt x="2050" y="420"/>
                      <a:pt x="2050" y="408"/>
                    </a:cubicBezTo>
                    <a:cubicBezTo>
                      <a:pt x="2050" y="300"/>
                      <a:pt x="2050" y="300"/>
                      <a:pt x="2050" y="300"/>
                    </a:cubicBezTo>
                    <a:cubicBezTo>
                      <a:pt x="2050" y="288"/>
                      <a:pt x="2041" y="279"/>
                      <a:pt x="2030" y="279"/>
                    </a:cubicBezTo>
                    <a:close/>
                  </a:path>
                </a:pathLst>
              </a:custGeom>
              <a:solidFill>
                <a:srgbClr val="2A3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6" name="Oval 7"/>
              <p:cNvSpPr>
                <a:spLocks noChangeArrowheads="1"/>
              </p:cNvSpPr>
              <p:nvPr/>
            </p:nvSpPr>
            <p:spPr bwMode="auto">
              <a:xfrm>
                <a:off x="9555537" y="1611316"/>
                <a:ext cx="1047939" cy="1053547"/>
              </a:xfrm>
              <a:prstGeom prst="ellipse">
                <a:avLst/>
              </a:prstGeom>
              <a:solidFill>
                <a:srgbClr val="FFFFFF"/>
              </a:solidFill>
              <a:ln w="63500">
                <a:solidFill>
                  <a:srgbClr val="48698E"/>
                </a:solid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7" name="矩形 26"/>
              <p:cNvSpPr/>
              <p:nvPr/>
            </p:nvSpPr>
            <p:spPr>
              <a:xfrm>
                <a:off x="9770495" y="1823051"/>
                <a:ext cx="637037" cy="1200329"/>
              </a:xfrm>
              <a:prstGeom prst="rect">
                <a:avLst/>
              </a:prstGeom>
            </p:spPr>
            <p:txBody>
              <a:bodyPr wrap="square">
                <a:spAutoFit/>
              </a:bodyPr>
              <a:lstStyle/>
              <a:p>
                <a:pPr algn="ctr"/>
                <a:r>
                  <a:rPr lang="en-US" altLang="zh-CN" sz="3600" b="1" dirty="0">
                    <a:solidFill>
                      <a:srgbClr val="2A3D52"/>
                    </a:solidFill>
                    <a:cs typeface="+mn-ea"/>
                    <a:sym typeface="+mn-lt"/>
                  </a:rPr>
                  <a:t>32</a:t>
                </a:r>
                <a:endParaRPr lang="zh-CN" altLang="en-US" sz="3600" b="1" dirty="0">
                  <a:solidFill>
                    <a:srgbClr val="2A3D52"/>
                  </a:solidFill>
                  <a:cs typeface="+mn-ea"/>
                  <a:sym typeface="+mn-lt"/>
                </a:endParaRPr>
              </a:p>
            </p:txBody>
          </p:sp>
          <p:sp>
            <p:nvSpPr>
              <p:cNvPr id="28" name="文本框 27"/>
              <p:cNvSpPr txBox="1"/>
              <p:nvPr/>
            </p:nvSpPr>
            <p:spPr>
              <a:xfrm>
                <a:off x="6510885" y="1895308"/>
                <a:ext cx="2290123" cy="461665"/>
              </a:xfrm>
              <a:prstGeom prst="rect">
                <a:avLst/>
              </a:prstGeom>
              <a:noFill/>
              <a:effectLst/>
            </p:spPr>
            <p:txBody>
              <a:bodyPr wrap="square" rtlCol="0">
                <a:spAutoFit/>
              </a:bodyPr>
              <a:lstStyle/>
              <a:p>
                <a:r>
                  <a:rPr lang="zh-CN" altLang="en-US" sz="2400" b="1" dirty="0">
                    <a:solidFill>
                      <a:srgbClr val="FFFFFF"/>
                    </a:solidFill>
                    <a:cs typeface="+mn-ea"/>
                    <a:sym typeface="+mn-lt"/>
                  </a:rPr>
                  <a:t>聊天系统管理</a:t>
                </a:r>
              </a:p>
            </p:txBody>
          </p:sp>
        </p:grpSp>
        <p:sp>
          <p:nvSpPr>
            <p:cNvPr id="38" name="文本框 37"/>
            <p:cNvSpPr txBox="1"/>
            <p:nvPr/>
          </p:nvSpPr>
          <p:spPr>
            <a:xfrm>
              <a:off x="6322823" y="2767698"/>
              <a:ext cx="2346851" cy="461665"/>
            </a:xfrm>
            <a:prstGeom prst="rect">
              <a:avLst/>
            </a:prstGeom>
            <a:noFill/>
            <a:effectLst/>
          </p:spPr>
          <p:txBody>
            <a:bodyPr wrap="square" rtlCol="0">
              <a:spAutoFit/>
            </a:bodyPr>
            <a:lstStyle/>
            <a:p>
              <a:r>
                <a:rPr lang="zh-CN" altLang="en-US" sz="1200" dirty="0">
                  <a:solidFill>
                    <a:schemeClr val="tx1">
                      <a:lumMod val="75000"/>
                      <a:lumOff val="25000"/>
                    </a:schemeClr>
                  </a:solidFill>
                  <a:cs typeface="+mn-ea"/>
                  <a:sym typeface="+mn-lt"/>
                </a:rPr>
                <a:t>聊天系统的内容进行管理，聊天数据，用户好友等</a:t>
              </a:r>
              <a:endParaRPr lang="en-US" altLang="zh-CN" sz="3200" dirty="0">
                <a:solidFill>
                  <a:schemeClr val="tx1">
                    <a:lumMod val="75000"/>
                    <a:lumOff val="25000"/>
                  </a:schemeClr>
                </a:solidFill>
                <a:cs typeface="+mn-ea"/>
                <a:sym typeface="+mn-lt"/>
              </a:endParaRPr>
            </a:p>
          </p:txBody>
        </p:sp>
      </p:grpSp>
      <p:sp>
        <p:nvSpPr>
          <p:cNvPr id="39" name="文本框 13"/>
          <p:cNvSpPr txBox="1"/>
          <p:nvPr/>
        </p:nvSpPr>
        <p:spPr>
          <a:xfrm>
            <a:off x="4022779" y="241054"/>
            <a:ext cx="2492990" cy="646331"/>
          </a:xfrm>
          <a:prstGeom prst="rect">
            <a:avLst/>
          </a:prstGeom>
          <a:noFill/>
          <a:effectLst/>
        </p:spPr>
        <p:txBody>
          <a:bodyPr wrap="none" rtlCol="0">
            <a:spAutoFit/>
          </a:bodyPr>
          <a:lstStyle/>
          <a:p>
            <a:r>
              <a:rPr lang="zh-CN" altLang="en-US" sz="3600" dirty="0">
                <a:solidFill>
                  <a:srgbClr val="2A3D52"/>
                </a:solidFill>
                <a:cs typeface="+mn-ea"/>
                <a:sym typeface="+mn-lt"/>
              </a:rPr>
              <a:t>管理端需求</a:t>
            </a:r>
          </a:p>
        </p:txBody>
      </p:sp>
    </p:spTree>
    <p:extLst>
      <p:ext uri="{BB962C8B-B14F-4D97-AF65-F5344CB8AC3E}">
        <p14:creationId xmlns:p14="http://schemas.microsoft.com/office/powerpoint/2010/main" val="2600237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12" name="任意多边形 11"/>
          <p:cNvSpPr/>
          <p:nvPr/>
        </p:nvSpPr>
        <p:spPr>
          <a:xfrm flipV="1">
            <a:off x="1247045" y="3073332"/>
            <a:ext cx="3985416" cy="43159"/>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flipV="1">
            <a:off x="1235751" y="5432664"/>
            <a:ext cx="2793740" cy="101708"/>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15"/>
          <p:cNvSpPr/>
          <p:nvPr/>
        </p:nvSpPr>
        <p:spPr>
          <a:xfrm flipV="1">
            <a:off x="8165613" y="2771076"/>
            <a:ext cx="2793740" cy="101708"/>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16"/>
          <p:cNvSpPr/>
          <p:nvPr/>
        </p:nvSpPr>
        <p:spPr>
          <a:xfrm flipV="1">
            <a:off x="7087534" y="4548226"/>
            <a:ext cx="3871819" cy="103225"/>
          </a:xfrm>
          <a:custGeom>
            <a:avLst/>
            <a:gdLst>
              <a:gd name="connsiteX0" fmla="*/ 4406630 w 4406630"/>
              <a:gd name="connsiteY0" fmla="*/ 0 h 0"/>
              <a:gd name="connsiteX1" fmla="*/ 0 w 4406630"/>
              <a:gd name="connsiteY1" fmla="*/ 0 h 0"/>
            </a:gdLst>
            <a:ahLst/>
            <a:cxnLst>
              <a:cxn ang="0">
                <a:pos x="connsiteX0" y="connsiteY0"/>
              </a:cxn>
              <a:cxn ang="0">
                <a:pos x="connsiteX1" y="connsiteY1"/>
              </a:cxn>
            </a:cxnLst>
            <a:rect l="l" t="t" r="r" b="b"/>
            <a:pathLst>
              <a:path w="4406630">
                <a:moveTo>
                  <a:pt x="4406630"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0800000" flipV="1">
            <a:off x="4126008" y="2356254"/>
            <a:ext cx="4990858" cy="110772"/>
          </a:xfrm>
          <a:prstGeom prst="rect">
            <a:avLst/>
          </a:prstGeom>
        </p:spPr>
      </p:pic>
      <p:pic>
        <p:nvPicPr>
          <p:cNvPr id="19" name="图片 18"/>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flipV="1">
            <a:off x="3174755" y="5889276"/>
            <a:ext cx="4990858" cy="110772"/>
          </a:xfrm>
          <a:prstGeom prst="rect">
            <a:avLst/>
          </a:prstGeom>
        </p:spPr>
      </p:pic>
      <p:grpSp>
        <p:nvGrpSpPr>
          <p:cNvPr id="20" name="组合 19"/>
          <p:cNvGrpSpPr/>
          <p:nvPr/>
        </p:nvGrpSpPr>
        <p:grpSpPr>
          <a:xfrm>
            <a:off x="4523260" y="2357060"/>
            <a:ext cx="2105016" cy="1811675"/>
            <a:chOff x="4523260" y="2490062"/>
            <a:chExt cx="2105016" cy="1811675"/>
          </a:xfrm>
        </p:grpSpPr>
        <p:sp>
          <p:nvSpPr>
            <p:cNvPr id="21" name="平行四边形 20"/>
            <p:cNvSpPr/>
            <p:nvPr/>
          </p:nvSpPr>
          <p:spPr>
            <a:xfrm>
              <a:off x="5232463" y="2490062"/>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2" name="平行四边形 21"/>
            <p:cNvSpPr/>
            <p:nvPr/>
          </p:nvSpPr>
          <p:spPr>
            <a:xfrm flipH="1">
              <a:off x="4523260" y="2490062"/>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矩形 22"/>
            <p:cNvSpPr/>
            <p:nvPr/>
          </p:nvSpPr>
          <p:spPr>
            <a:xfrm>
              <a:off x="5053035" y="3778517"/>
              <a:ext cx="840654" cy="523220"/>
            </a:xfrm>
            <a:prstGeom prst="rect">
              <a:avLst/>
            </a:prstGeom>
          </p:spPr>
          <p:txBody>
            <a:bodyPr wrap="square">
              <a:spAutoFit/>
            </a:bodyPr>
            <a:lstStyle/>
            <a:p>
              <a:pPr algn="ctr"/>
              <a:r>
                <a:rPr lang="en-US" altLang="zh-CN" sz="2800" b="1" dirty="0">
                  <a:solidFill>
                    <a:schemeClr val="bg1"/>
                  </a:solidFill>
                  <a:cs typeface="+mn-ea"/>
                  <a:sym typeface="+mn-lt"/>
                </a:rPr>
                <a:t>01</a:t>
              </a:r>
              <a:endParaRPr lang="zh-CN" altLang="en-US" sz="2800" b="1" dirty="0">
                <a:solidFill>
                  <a:schemeClr val="bg1"/>
                </a:solidFill>
                <a:cs typeface="+mn-ea"/>
                <a:sym typeface="+mn-lt"/>
              </a:endParaRPr>
            </a:p>
          </p:txBody>
        </p:sp>
      </p:grpSp>
      <p:grpSp>
        <p:nvGrpSpPr>
          <p:cNvPr id="24" name="组合 23"/>
          <p:cNvGrpSpPr/>
          <p:nvPr/>
        </p:nvGrpSpPr>
        <p:grpSpPr>
          <a:xfrm>
            <a:off x="6628276" y="2356657"/>
            <a:ext cx="2105016" cy="1768071"/>
            <a:chOff x="6628276" y="2489659"/>
            <a:chExt cx="2105016" cy="1768071"/>
          </a:xfrm>
        </p:grpSpPr>
        <p:sp>
          <p:nvSpPr>
            <p:cNvPr id="25" name="平行四边形 24"/>
            <p:cNvSpPr/>
            <p:nvPr/>
          </p:nvSpPr>
          <p:spPr>
            <a:xfrm>
              <a:off x="7337479" y="2489659"/>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平行四边形 25"/>
            <p:cNvSpPr/>
            <p:nvPr/>
          </p:nvSpPr>
          <p:spPr>
            <a:xfrm flipH="1">
              <a:off x="6628276" y="2489659"/>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矩形 26"/>
            <p:cNvSpPr/>
            <p:nvPr/>
          </p:nvSpPr>
          <p:spPr>
            <a:xfrm>
              <a:off x="7206196" y="3734510"/>
              <a:ext cx="840654" cy="523220"/>
            </a:xfrm>
            <a:prstGeom prst="rect">
              <a:avLst/>
            </a:prstGeom>
          </p:spPr>
          <p:txBody>
            <a:bodyPr wrap="square">
              <a:spAutoFit/>
            </a:bodyPr>
            <a:lstStyle/>
            <a:p>
              <a:pPr algn="ctr"/>
              <a:r>
                <a:rPr lang="en-US" altLang="zh-CN" sz="2800" b="1" dirty="0">
                  <a:solidFill>
                    <a:schemeClr val="bg1"/>
                  </a:solidFill>
                  <a:cs typeface="+mn-ea"/>
                  <a:sym typeface="+mn-lt"/>
                </a:rPr>
                <a:t>02</a:t>
              </a:r>
              <a:endParaRPr lang="zh-CN" altLang="en-US" sz="2800" b="1" dirty="0">
                <a:solidFill>
                  <a:schemeClr val="bg1"/>
                </a:solidFill>
                <a:cs typeface="+mn-ea"/>
                <a:sym typeface="+mn-lt"/>
              </a:endParaRPr>
            </a:p>
          </p:txBody>
        </p:sp>
      </p:grpSp>
      <p:grpSp>
        <p:nvGrpSpPr>
          <p:cNvPr id="28" name="组合 27"/>
          <p:cNvGrpSpPr/>
          <p:nvPr/>
        </p:nvGrpSpPr>
        <p:grpSpPr>
          <a:xfrm>
            <a:off x="5670185" y="4245292"/>
            <a:ext cx="2105016" cy="1753951"/>
            <a:chOff x="5670185" y="4378294"/>
            <a:chExt cx="2105016" cy="1753951"/>
          </a:xfrm>
        </p:grpSpPr>
        <p:sp>
          <p:nvSpPr>
            <p:cNvPr id="29" name="平行四边形 28"/>
            <p:cNvSpPr/>
            <p:nvPr/>
          </p:nvSpPr>
          <p:spPr>
            <a:xfrm flipV="1">
              <a:off x="6379388" y="4378294"/>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0" name="平行四边形 29"/>
            <p:cNvSpPr/>
            <p:nvPr/>
          </p:nvSpPr>
          <p:spPr>
            <a:xfrm flipH="1" flipV="1">
              <a:off x="5670185" y="4378294"/>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矩形 30"/>
            <p:cNvSpPr/>
            <p:nvPr/>
          </p:nvSpPr>
          <p:spPr>
            <a:xfrm>
              <a:off x="6148992" y="4471339"/>
              <a:ext cx="840654" cy="523220"/>
            </a:xfrm>
            <a:prstGeom prst="rect">
              <a:avLst/>
            </a:prstGeom>
          </p:spPr>
          <p:txBody>
            <a:bodyPr wrap="square">
              <a:spAutoFit/>
            </a:bodyPr>
            <a:lstStyle/>
            <a:p>
              <a:pPr algn="ctr"/>
              <a:r>
                <a:rPr lang="en-US" altLang="zh-CN" sz="2800" b="1" dirty="0">
                  <a:solidFill>
                    <a:schemeClr val="bg1"/>
                  </a:solidFill>
                  <a:cs typeface="+mn-ea"/>
                  <a:sym typeface="+mn-lt"/>
                </a:rPr>
                <a:t>03</a:t>
              </a:r>
              <a:endParaRPr lang="zh-CN" altLang="en-US" sz="2800" b="1" dirty="0">
                <a:solidFill>
                  <a:schemeClr val="bg1"/>
                </a:solidFill>
                <a:cs typeface="+mn-ea"/>
                <a:sym typeface="+mn-lt"/>
              </a:endParaRPr>
            </a:p>
          </p:txBody>
        </p:sp>
      </p:grpSp>
      <p:grpSp>
        <p:nvGrpSpPr>
          <p:cNvPr id="32" name="组合 31"/>
          <p:cNvGrpSpPr/>
          <p:nvPr/>
        </p:nvGrpSpPr>
        <p:grpSpPr>
          <a:xfrm>
            <a:off x="3565168" y="4245695"/>
            <a:ext cx="2105016" cy="1753951"/>
            <a:chOff x="3565168" y="4378697"/>
            <a:chExt cx="2105016" cy="1753951"/>
          </a:xfrm>
        </p:grpSpPr>
        <p:sp>
          <p:nvSpPr>
            <p:cNvPr id="33" name="平行四边形 32"/>
            <p:cNvSpPr/>
            <p:nvPr/>
          </p:nvSpPr>
          <p:spPr>
            <a:xfrm flipV="1">
              <a:off x="4274371" y="4378697"/>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5" name="平行四边形 34"/>
            <p:cNvSpPr/>
            <p:nvPr/>
          </p:nvSpPr>
          <p:spPr>
            <a:xfrm flipH="1" flipV="1">
              <a:off x="3565168" y="4378697"/>
              <a:ext cx="1395813" cy="1753951"/>
            </a:xfrm>
            <a:prstGeom prst="parallelogram">
              <a:avLst>
                <a:gd name="adj" fmla="val 51231"/>
              </a:avLst>
            </a:prstGeom>
            <a:solidFill>
              <a:srgbClr val="2A3D52"/>
            </a:solidFill>
            <a:ln>
              <a:solidFill>
                <a:srgbClr val="EBE6C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6" name="矩形 35"/>
            <p:cNvSpPr/>
            <p:nvPr/>
          </p:nvSpPr>
          <p:spPr>
            <a:xfrm>
              <a:off x="4079987" y="4471338"/>
              <a:ext cx="840654" cy="523220"/>
            </a:xfrm>
            <a:prstGeom prst="rect">
              <a:avLst/>
            </a:prstGeom>
          </p:spPr>
          <p:txBody>
            <a:bodyPr wrap="square">
              <a:spAutoFit/>
            </a:bodyPr>
            <a:lstStyle/>
            <a:p>
              <a:pPr algn="ctr"/>
              <a:r>
                <a:rPr lang="en-US" altLang="zh-CN" sz="2800" b="1" dirty="0">
                  <a:solidFill>
                    <a:schemeClr val="bg1"/>
                  </a:solidFill>
                  <a:cs typeface="+mn-ea"/>
                  <a:sym typeface="+mn-lt"/>
                </a:rPr>
                <a:t>04</a:t>
              </a:r>
              <a:endParaRPr lang="zh-CN" altLang="en-US" sz="2800" b="1" dirty="0">
                <a:solidFill>
                  <a:schemeClr val="bg1"/>
                </a:solidFill>
                <a:cs typeface="+mn-ea"/>
                <a:sym typeface="+mn-lt"/>
              </a:endParaRPr>
            </a:p>
          </p:txBody>
        </p:sp>
      </p:grpSp>
      <p:sp>
        <p:nvSpPr>
          <p:cNvPr id="37" name="文本框 36"/>
          <p:cNvSpPr txBox="1"/>
          <p:nvPr/>
        </p:nvSpPr>
        <p:spPr>
          <a:xfrm>
            <a:off x="1516890" y="1973659"/>
            <a:ext cx="2322418" cy="1107996"/>
          </a:xfrm>
          <a:prstGeom prst="rect">
            <a:avLst/>
          </a:prstGeom>
          <a:noFill/>
          <a:effectLst/>
        </p:spPr>
        <p:txBody>
          <a:bodyPr wrap="square" rtlCol="0">
            <a:spAutoFit/>
          </a:bodyPr>
          <a:lstStyle/>
          <a:p>
            <a:r>
              <a:rPr lang="zh-CN" altLang="en-US" dirty="0">
                <a:solidFill>
                  <a:srgbClr val="004C80"/>
                </a:solidFill>
                <a:cs typeface="+mn-ea"/>
                <a:sym typeface="+mn-lt"/>
              </a:rPr>
              <a:t> </a:t>
            </a:r>
            <a:r>
              <a:rPr lang="zh-CN" altLang="en-US" sz="2400" dirty="0">
                <a:solidFill>
                  <a:schemeClr val="tx1">
                    <a:lumMod val="75000"/>
                    <a:lumOff val="25000"/>
                  </a:schemeClr>
                </a:solidFill>
                <a:cs typeface="+mn-ea"/>
                <a:sym typeface="+mn-lt"/>
              </a:rPr>
              <a:t>登陆注册</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一期实现账号密码登陆注册功能，二期实现用户号登陆、</a:t>
            </a:r>
            <a:r>
              <a:rPr lang="en-US" altLang="zh-CN" sz="1400" dirty="0" err="1">
                <a:solidFill>
                  <a:schemeClr val="tx1">
                    <a:lumMod val="75000"/>
                    <a:lumOff val="25000"/>
                  </a:schemeClr>
                </a:solidFill>
                <a:cs typeface="+mn-ea"/>
                <a:sym typeface="+mn-lt"/>
              </a:rPr>
              <a:t>qq</a:t>
            </a:r>
            <a:r>
              <a:rPr lang="zh-CN" altLang="en-US" sz="1400" dirty="0">
                <a:solidFill>
                  <a:schemeClr val="tx1">
                    <a:lumMod val="75000"/>
                    <a:lumOff val="25000"/>
                  </a:schemeClr>
                </a:solidFill>
                <a:cs typeface="+mn-ea"/>
                <a:sym typeface="+mn-lt"/>
              </a:rPr>
              <a:t>登陆等</a:t>
            </a:r>
            <a:endParaRPr lang="en-US" altLang="zh-CN" sz="3600" dirty="0">
              <a:solidFill>
                <a:schemeClr val="tx1">
                  <a:lumMod val="75000"/>
                  <a:lumOff val="25000"/>
                </a:schemeClr>
              </a:solidFill>
              <a:cs typeface="+mn-ea"/>
              <a:sym typeface="+mn-lt"/>
            </a:endParaRPr>
          </a:p>
        </p:txBody>
      </p:sp>
      <p:sp>
        <p:nvSpPr>
          <p:cNvPr id="38" name="文本框 37"/>
          <p:cNvSpPr txBox="1"/>
          <p:nvPr/>
        </p:nvSpPr>
        <p:spPr>
          <a:xfrm>
            <a:off x="1157060" y="3738171"/>
            <a:ext cx="2414758" cy="2246769"/>
          </a:xfrm>
          <a:prstGeom prst="rect">
            <a:avLst/>
          </a:prstGeom>
          <a:noFill/>
          <a:effectLst/>
        </p:spPr>
        <p:txBody>
          <a:bodyPr wrap="square" rtlCol="0">
            <a:spAutoFit/>
          </a:bodyPr>
          <a:lstStyle/>
          <a:p>
            <a:r>
              <a:rPr lang="zh-CN" altLang="en-US" dirty="0">
                <a:solidFill>
                  <a:srgbClr val="004C80"/>
                </a:solidFill>
                <a:cs typeface="+mn-ea"/>
                <a:sym typeface="+mn-lt"/>
              </a:rPr>
              <a:t> </a:t>
            </a:r>
            <a:r>
              <a:rPr lang="zh-CN" altLang="en-US" sz="2400" dirty="0">
                <a:solidFill>
                  <a:schemeClr val="tx1">
                    <a:lumMod val="75000"/>
                    <a:lumOff val="25000"/>
                  </a:schemeClr>
                </a:solidFill>
                <a:cs typeface="+mn-ea"/>
                <a:sym typeface="+mn-lt"/>
              </a:rPr>
              <a:t>个性化推荐</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通过对用户收藏夹和历史记录进行分析，从而实现对用户进入首页后的推荐文章，每个登陆用户进入首页的推荐文章由用户行为的记录实现个性化的推荐</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9" name="文本框 38"/>
          <p:cNvSpPr txBox="1"/>
          <p:nvPr/>
        </p:nvSpPr>
        <p:spPr>
          <a:xfrm>
            <a:off x="8620251" y="2970566"/>
            <a:ext cx="2324704" cy="1323439"/>
          </a:xfrm>
          <a:prstGeom prst="rect">
            <a:avLst/>
          </a:prstGeom>
          <a:noFill/>
          <a:effectLst/>
        </p:spPr>
        <p:txBody>
          <a:bodyPr wrap="square" rtlCol="0">
            <a:spAutoFit/>
          </a:bodyPr>
          <a:lstStyle/>
          <a:p>
            <a:r>
              <a:rPr lang="zh-CN" altLang="en-US" dirty="0">
                <a:solidFill>
                  <a:srgbClr val="004C80"/>
                </a:solidFill>
                <a:cs typeface="+mn-ea"/>
                <a:sym typeface="+mn-lt"/>
              </a:rPr>
              <a:t> </a:t>
            </a:r>
            <a:r>
              <a:rPr lang="zh-CN" altLang="en-US" sz="2400" dirty="0">
                <a:solidFill>
                  <a:schemeClr val="tx1">
                    <a:lumMod val="75000"/>
                    <a:lumOff val="25000"/>
                  </a:schemeClr>
                </a:solidFill>
                <a:cs typeface="+mn-ea"/>
                <a:sym typeface="+mn-lt"/>
              </a:rPr>
              <a:t>个人博客</a:t>
            </a:r>
            <a:endParaRPr lang="en-US" altLang="zh-CN" sz="2400" dirty="0">
              <a:solidFill>
                <a:schemeClr val="tx1">
                  <a:lumMod val="75000"/>
                  <a:lumOff val="25000"/>
                </a:schemeClr>
              </a:solidFill>
              <a:cs typeface="+mn-ea"/>
              <a:sym typeface="+mn-lt"/>
            </a:endParaRPr>
          </a:p>
          <a:p>
            <a:r>
              <a:rPr lang="zh-CN" altLang="zh-CN" sz="1400" dirty="0">
                <a:solidFill>
                  <a:schemeClr val="tx1">
                    <a:lumMod val="75000"/>
                    <a:lumOff val="25000"/>
                  </a:schemeClr>
                </a:solidFill>
                <a:cs typeface="+mn-ea"/>
              </a:rPr>
              <a:t>个人博客，展示个人用户的基本信息，博客数据，同时具有留言查看的功能和博客撰写的功能</a:t>
            </a:r>
            <a:endParaRPr lang="en-US" altLang="zh-CN" sz="1400" dirty="0">
              <a:solidFill>
                <a:schemeClr val="tx1">
                  <a:lumMod val="75000"/>
                  <a:lumOff val="25000"/>
                </a:schemeClr>
              </a:solidFill>
              <a:cs typeface="+mn-ea"/>
              <a:sym typeface="+mn-lt"/>
            </a:endParaRPr>
          </a:p>
        </p:txBody>
      </p:sp>
      <p:sp>
        <p:nvSpPr>
          <p:cNvPr id="40" name="文本框 39"/>
          <p:cNvSpPr txBox="1"/>
          <p:nvPr/>
        </p:nvSpPr>
        <p:spPr>
          <a:xfrm>
            <a:off x="7853892" y="4801722"/>
            <a:ext cx="3166122" cy="1169551"/>
          </a:xfrm>
          <a:prstGeom prst="rect">
            <a:avLst/>
          </a:prstGeom>
          <a:noFill/>
          <a:effectLst/>
        </p:spPr>
        <p:txBody>
          <a:bodyPr wrap="square" rtlCol="0">
            <a:spAutoFit/>
          </a:bodyPr>
          <a:lstStyle/>
          <a:p>
            <a:r>
              <a:rPr lang="zh-CN" altLang="en-US" sz="2000" dirty="0">
                <a:solidFill>
                  <a:srgbClr val="004C80"/>
                </a:solidFill>
                <a:cs typeface="+mn-ea"/>
                <a:sym typeface="+mn-lt"/>
              </a:rPr>
              <a:t> </a:t>
            </a:r>
            <a:r>
              <a:rPr lang="zh-CN" altLang="en-US" sz="2400" dirty="0">
                <a:solidFill>
                  <a:schemeClr val="tx1">
                    <a:lumMod val="75000"/>
                    <a:lumOff val="25000"/>
                  </a:schemeClr>
                </a:solidFill>
                <a:cs typeface="+mn-ea"/>
                <a:sym typeface="+mn-lt"/>
              </a:rPr>
              <a:t>聊天系统</a:t>
            </a:r>
            <a:endParaRPr lang="en-US" altLang="zh-CN" sz="2400" dirty="0">
              <a:solidFill>
                <a:schemeClr val="tx1">
                  <a:lumMod val="75000"/>
                  <a:lumOff val="25000"/>
                </a:schemeClr>
              </a:solidFill>
              <a:cs typeface="+mn-ea"/>
              <a:sym typeface="+mn-lt"/>
            </a:endParaRPr>
          </a:p>
          <a:p>
            <a:r>
              <a:rPr lang="zh-CN" altLang="en-US" sz="1400" dirty="0">
                <a:solidFill>
                  <a:schemeClr val="tx1">
                    <a:lumMod val="75000"/>
                    <a:lumOff val="25000"/>
                  </a:schemeClr>
                </a:solidFill>
                <a:cs typeface="+mn-ea"/>
                <a:sym typeface="+mn-lt"/>
              </a:rPr>
              <a:t>添加聊天用户后在网页上进行聊天</a:t>
            </a:r>
            <a:endParaRPr lang="en-US" altLang="zh-CN" sz="14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41" name="文本框 13"/>
          <p:cNvSpPr txBox="1"/>
          <p:nvPr/>
        </p:nvSpPr>
        <p:spPr>
          <a:xfrm>
            <a:off x="4022779" y="241054"/>
            <a:ext cx="2492990" cy="646331"/>
          </a:xfrm>
          <a:prstGeom prst="rect">
            <a:avLst/>
          </a:prstGeom>
          <a:noFill/>
          <a:effectLst/>
        </p:spPr>
        <p:txBody>
          <a:bodyPr wrap="none" rtlCol="0">
            <a:spAutoFit/>
          </a:bodyPr>
          <a:lstStyle/>
          <a:p>
            <a:r>
              <a:rPr lang="zh-CN" altLang="en-US" sz="3600" dirty="0">
                <a:solidFill>
                  <a:srgbClr val="2A3D52"/>
                </a:solidFill>
                <a:cs typeface="+mn-ea"/>
                <a:sym typeface="+mn-lt"/>
              </a:rPr>
              <a:t>用户端需求</a:t>
            </a:r>
          </a:p>
        </p:txBody>
      </p:sp>
    </p:spTree>
    <p:extLst>
      <p:ext uri="{BB962C8B-B14F-4D97-AF65-F5344CB8AC3E}">
        <p14:creationId xmlns:p14="http://schemas.microsoft.com/office/powerpoint/2010/main" val="8125501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0" name="图片 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3901" y="3698502"/>
            <a:ext cx="4601523" cy="1715470"/>
          </a:xfrm>
          <a:prstGeom prst="rect">
            <a:avLst/>
          </a:prstGeom>
        </p:spPr>
      </p:pic>
      <p:pic>
        <p:nvPicPr>
          <p:cNvPr id="31" name="图片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76309" y="2869315"/>
            <a:ext cx="5479696" cy="2330665"/>
          </a:xfrm>
          <a:prstGeom prst="rect">
            <a:avLst/>
          </a:prstGeom>
        </p:spPr>
      </p:pic>
      <p:sp>
        <p:nvSpPr>
          <p:cNvPr id="32" name="文本框 31"/>
          <p:cNvSpPr txBox="1"/>
          <p:nvPr/>
        </p:nvSpPr>
        <p:spPr>
          <a:xfrm>
            <a:off x="1905360" y="2019198"/>
            <a:ext cx="1826141" cy="1862048"/>
          </a:xfrm>
          <a:prstGeom prst="rect">
            <a:avLst/>
          </a:prstGeom>
          <a:noFill/>
        </p:spPr>
        <p:txBody>
          <a:bodyPr wrap="none" rtlCol="0">
            <a:spAutoFit/>
          </a:bodyPr>
          <a:lstStyle/>
          <a:p>
            <a:r>
              <a:rPr lang="en-US" altLang="zh-CN" sz="11500" b="1" dirty="0">
                <a:solidFill>
                  <a:srgbClr val="2A3D52"/>
                </a:solidFill>
                <a:cs typeface="+mn-ea"/>
                <a:sym typeface="+mn-lt"/>
              </a:rPr>
              <a:t>03</a:t>
            </a:r>
            <a:endParaRPr lang="zh-CN" altLang="en-US" sz="11500" b="1" dirty="0">
              <a:solidFill>
                <a:srgbClr val="2A3D52"/>
              </a:solidFill>
              <a:cs typeface="+mn-ea"/>
              <a:sym typeface="+mn-lt"/>
            </a:endParaRPr>
          </a:p>
        </p:txBody>
      </p:sp>
      <p:sp>
        <p:nvSpPr>
          <p:cNvPr id="33" name="文本框 32"/>
          <p:cNvSpPr txBox="1"/>
          <p:nvPr/>
        </p:nvSpPr>
        <p:spPr>
          <a:xfrm>
            <a:off x="6302330" y="3295285"/>
            <a:ext cx="3877985" cy="1200329"/>
          </a:xfrm>
          <a:prstGeom prst="rect">
            <a:avLst/>
          </a:prstGeom>
          <a:noFill/>
        </p:spPr>
        <p:txBody>
          <a:bodyPr wrap="none" rtlCol="0">
            <a:spAutoFit/>
          </a:bodyPr>
          <a:lstStyle/>
          <a:p>
            <a:r>
              <a:rPr lang="zh-CN" altLang="en-US" sz="7200" b="1" dirty="0">
                <a:solidFill>
                  <a:srgbClr val="F8F8F8"/>
                </a:solidFill>
                <a:cs typeface="+mn-ea"/>
                <a:sym typeface="+mn-lt"/>
              </a:rPr>
              <a:t>研究思路</a:t>
            </a:r>
          </a:p>
        </p:txBody>
      </p:sp>
    </p:spTree>
    <p:extLst>
      <p:ext uri="{BB962C8B-B14F-4D97-AF65-F5344CB8AC3E}">
        <p14:creationId xmlns:p14="http://schemas.microsoft.com/office/powerpoint/2010/main" val="150274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1266092"/>
          </a:xfrm>
          <a:prstGeom prst="rect">
            <a:avLst/>
          </a:prstGeom>
          <a:blipFill>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820271" y="2248711"/>
            <a:ext cx="658906" cy="1032371"/>
          </a:xfrm>
          <a:prstGeom prst="rect">
            <a:avLst/>
          </a:prstGeom>
          <a:solidFill>
            <a:srgbClr val="2A3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8708" y="755927"/>
            <a:ext cx="1180308" cy="440025"/>
          </a:xfrm>
          <a:prstGeom prst="rect">
            <a:avLst/>
          </a:prstGeom>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5274" y="171199"/>
            <a:ext cx="721647" cy="637312"/>
          </a:xfrm>
          <a:prstGeom prst="rect">
            <a:avLst/>
          </a:prstGeom>
        </p:spPr>
      </p:pic>
      <p:pic>
        <p:nvPicPr>
          <p:cNvPr id="10" name="图片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70140"/>
            <a:ext cx="1133571" cy="982326"/>
          </a:xfrm>
          <a:prstGeom prst="rect">
            <a:avLst/>
          </a:prstGeom>
        </p:spPr>
      </p:pic>
      <p:pic>
        <p:nvPicPr>
          <p:cNvPr id="11" name="图片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17917" y="70140"/>
            <a:ext cx="702097" cy="1105620"/>
          </a:xfrm>
          <a:prstGeom prst="rect">
            <a:avLst/>
          </a:prstGeom>
        </p:spPr>
      </p:pic>
      <p:pic>
        <p:nvPicPr>
          <p:cNvPr id="13" name="图片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41061" y="224306"/>
            <a:ext cx="675801" cy="1063241"/>
          </a:xfrm>
          <a:prstGeom prst="rect">
            <a:avLst/>
          </a:prstGeom>
        </p:spPr>
      </p:pic>
      <p:sp>
        <p:nvSpPr>
          <p:cNvPr id="12" name="任意多边形 11"/>
          <p:cNvSpPr/>
          <p:nvPr/>
        </p:nvSpPr>
        <p:spPr>
          <a:xfrm>
            <a:off x="1028966" y="2454516"/>
            <a:ext cx="4309354" cy="0"/>
          </a:xfrm>
          <a:custGeom>
            <a:avLst/>
            <a:gdLst>
              <a:gd name="connsiteX0" fmla="*/ 4309354 w 4309354"/>
              <a:gd name="connsiteY0" fmla="*/ 0 h 0"/>
              <a:gd name="connsiteX1" fmla="*/ 0 w 4309354"/>
              <a:gd name="connsiteY1" fmla="*/ 0 h 0"/>
            </a:gdLst>
            <a:ahLst/>
            <a:cxnLst>
              <a:cxn ang="0">
                <a:pos x="connsiteX0" y="connsiteY0"/>
              </a:cxn>
              <a:cxn ang="0">
                <a:pos x="connsiteX1" y="connsiteY1"/>
              </a:cxn>
            </a:cxnLst>
            <a:rect l="l" t="t" r="r" b="b"/>
            <a:pathLst>
              <a:path w="4309354">
                <a:moveTo>
                  <a:pt x="4309354"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任意多边形 14"/>
          <p:cNvSpPr/>
          <p:nvPr/>
        </p:nvSpPr>
        <p:spPr>
          <a:xfrm>
            <a:off x="1106787" y="5273248"/>
            <a:ext cx="3735421" cy="0"/>
          </a:xfrm>
          <a:custGeom>
            <a:avLst/>
            <a:gdLst>
              <a:gd name="connsiteX0" fmla="*/ 3735421 w 3735421"/>
              <a:gd name="connsiteY0" fmla="*/ 0 h 0"/>
              <a:gd name="connsiteX1" fmla="*/ 0 w 3735421"/>
              <a:gd name="connsiteY1" fmla="*/ 0 h 0"/>
            </a:gdLst>
            <a:ahLst/>
            <a:cxnLst>
              <a:cxn ang="0">
                <a:pos x="connsiteX0" y="connsiteY0"/>
              </a:cxn>
              <a:cxn ang="0">
                <a:pos x="connsiteX1" y="connsiteY1"/>
              </a:cxn>
            </a:cxnLst>
            <a:rect l="l" t="t" r="r" b="b"/>
            <a:pathLst>
              <a:path w="3735421">
                <a:moveTo>
                  <a:pt x="3735421"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15"/>
          <p:cNvSpPr/>
          <p:nvPr/>
        </p:nvSpPr>
        <p:spPr>
          <a:xfrm>
            <a:off x="8277925" y="4824821"/>
            <a:ext cx="3169365" cy="45719"/>
          </a:xfrm>
          <a:custGeom>
            <a:avLst/>
            <a:gdLst>
              <a:gd name="connsiteX0" fmla="*/ 3735421 w 3735421"/>
              <a:gd name="connsiteY0" fmla="*/ 0 h 0"/>
              <a:gd name="connsiteX1" fmla="*/ 0 w 3735421"/>
              <a:gd name="connsiteY1" fmla="*/ 0 h 0"/>
            </a:gdLst>
            <a:ahLst/>
            <a:cxnLst>
              <a:cxn ang="0">
                <a:pos x="connsiteX0" y="connsiteY0"/>
              </a:cxn>
              <a:cxn ang="0">
                <a:pos x="connsiteX1" y="connsiteY1"/>
              </a:cxn>
            </a:cxnLst>
            <a:rect l="l" t="t" r="r" b="b"/>
            <a:pathLst>
              <a:path w="3735421">
                <a:moveTo>
                  <a:pt x="3735421" y="0"/>
                </a:moveTo>
                <a:lnTo>
                  <a:pt x="0" y="0"/>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7" name="组合 16"/>
          <p:cNvGrpSpPr/>
          <p:nvPr/>
        </p:nvGrpSpPr>
        <p:grpSpPr>
          <a:xfrm>
            <a:off x="4202578" y="1958405"/>
            <a:ext cx="1865316" cy="2434119"/>
            <a:chOff x="4202578" y="1595336"/>
            <a:chExt cx="1865316" cy="2434119"/>
          </a:xfrm>
        </p:grpSpPr>
        <p:sp>
          <p:nvSpPr>
            <p:cNvPr id="18" name="任意多边形 17"/>
            <p:cNvSpPr/>
            <p:nvPr/>
          </p:nvSpPr>
          <p:spPr>
            <a:xfrm>
              <a:off x="4715750" y="1595336"/>
              <a:ext cx="1352144" cy="2140085"/>
            </a:xfrm>
            <a:custGeom>
              <a:avLst/>
              <a:gdLst>
                <a:gd name="connsiteX0" fmla="*/ 389106 w 1352144"/>
                <a:gd name="connsiteY0" fmla="*/ 2140085 h 2140085"/>
                <a:gd name="connsiteX1" fmla="*/ 0 w 1352144"/>
                <a:gd name="connsiteY1" fmla="*/ 1459149 h 2140085"/>
                <a:gd name="connsiteX2" fmla="*/ 622570 w 1352144"/>
                <a:gd name="connsiteY2" fmla="*/ 379379 h 2140085"/>
                <a:gd name="connsiteX3" fmla="*/ 486383 w 1352144"/>
                <a:gd name="connsiteY3" fmla="*/ 321013 h 2140085"/>
                <a:gd name="connsiteX4" fmla="*/ 1245140 w 1352144"/>
                <a:gd name="connsiteY4" fmla="*/ 0 h 2140085"/>
                <a:gd name="connsiteX5" fmla="*/ 1352144 w 1352144"/>
                <a:gd name="connsiteY5" fmla="*/ 817123 h 2140085"/>
                <a:gd name="connsiteX6" fmla="*/ 1215957 w 1352144"/>
                <a:gd name="connsiteY6" fmla="*/ 739302 h 2140085"/>
                <a:gd name="connsiteX7" fmla="*/ 389106 w 1352144"/>
                <a:gd name="connsiteY7" fmla="*/ 2140085 h 2140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144" h="2140085">
                  <a:moveTo>
                    <a:pt x="389106" y="2140085"/>
                  </a:moveTo>
                  <a:lnTo>
                    <a:pt x="0" y="1459149"/>
                  </a:lnTo>
                  <a:lnTo>
                    <a:pt x="622570" y="379379"/>
                  </a:lnTo>
                  <a:lnTo>
                    <a:pt x="486383" y="321013"/>
                  </a:lnTo>
                  <a:lnTo>
                    <a:pt x="1245140" y="0"/>
                  </a:lnTo>
                  <a:lnTo>
                    <a:pt x="1352144" y="817123"/>
                  </a:lnTo>
                  <a:lnTo>
                    <a:pt x="1215957" y="739302"/>
                  </a:lnTo>
                  <a:lnTo>
                    <a:pt x="389106" y="2140085"/>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9" name="矩形 18"/>
            <p:cNvSpPr/>
            <p:nvPr/>
          </p:nvSpPr>
          <p:spPr>
            <a:xfrm rot="19800000">
              <a:off x="4202578" y="3216441"/>
              <a:ext cx="890516" cy="584775"/>
            </a:xfrm>
            <a:prstGeom prst="rect">
              <a:avLst/>
            </a:prstGeom>
          </p:spPr>
          <p:txBody>
            <a:bodyPr wrap="square">
              <a:spAutoFit/>
            </a:bodyPr>
            <a:lstStyle/>
            <a:p>
              <a:pPr algn="ctr"/>
              <a:r>
                <a:rPr lang="en-US" altLang="zh-CN" sz="3200" b="1" dirty="0">
                  <a:solidFill>
                    <a:srgbClr val="2A3D52"/>
                  </a:solidFill>
                  <a:cs typeface="+mn-ea"/>
                  <a:sym typeface="+mn-lt"/>
                </a:rPr>
                <a:t>01</a:t>
              </a:r>
              <a:endParaRPr lang="zh-CN" altLang="en-US" sz="3200" b="1" dirty="0">
                <a:solidFill>
                  <a:srgbClr val="2A3D52"/>
                </a:solidFill>
                <a:cs typeface="+mn-ea"/>
                <a:sym typeface="+mn-lt"/>
              </a:endParaRPr>
            </a:p>
          </p:txBody>
        </p:sp>
        <p:pic>
          <p:nvPicPr>
            <p:cNvPr id="20" name="图片 19"/>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3594971" flipV="1">
              <a:off x="4141897" y="3180995"/>
              <a:ext cx="1551008" cy="145911"/>
            </a:xfrm>
            <a:prstGeom prst="rect">
              <a:avLst/>
            </a:prstGeom>
          </p:spPr>
        </p:pic>
        <p:sp>
          <p:nvSpPr>
            <p:cNvPr id="21" name="Freeform 26"/>
            <p:cNvSpPr>
              <a:spLocks noEditPoints="1"/>
            </p:cNvSpPr>
            <p:nvPr/>
          </p:nvSpPr>
          <p:spPr bwMode="auto">
            <a:xfrm>
              <a:off x="5232800" y="2481568"/>
              <a:ext cx="282403" cy="296702"/>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cs typeface="+mn-ea"/>
                <a:sym typeface="+mn-lt"/>
              </a:endParaRPr>
            </a:p>
          </p:txBody>
        </p:sp>
      </p:grpSp>
      <p:grpSp>
        <p:nvGrpSpPr>
          <p:cNvPr id="22" name="组合 21"/>
          <p:cNvGrpSpPr/>
          <p:nvPr/>
        </p:nvGrpSpPr>
        <p:grpSpPr>
          <a:xfrm>
            <a:off x="6639228" y="2879082"/>
            <a:ext cx="1870310" cy="2367272"/>
            <a:chOff x="6639228" y="2516013"/>
            <a:chExt cx="1870310" cy="2367272"/>
          </a:xfrm>
        </p:grpSpPr>
        <p:sp>
          <p:nvSpPr>
            <p:cNvPr id="23" name="任意多边形 22"/>
            <p:cNvSpPr/>
            <p:nvPr/>
          </p:nvSpPr>
          <p:spPr>
            <a:xfrm>
              <a:off x="6933657" y="3073940"/>
              <a:ext cx="1575881" cy="1809345"/>
            </a:xfrm>
            <a:custGeom>
              <a:avLst/>
              <a:gdLst>
                <a:gd name="connsiteX0" fmla="*/ 0 w 1575881"/>
                <a:gd name="connsiteY0" fmla="*/ 0 h 1809345"/>
                <a:gd name="connsiteX1" fmla="*/ 836579 w 1575881"/>
                <a:gd name="connsiteY1" fmla="*/ 0 h 1809345"/>
                <a:gd name="connsiteX2" fmla="*/ 1439694 w 1575881"/>
                <a:gd name="connsiteY2" fmla="*/ 1060315 h 1809345"/>
                <a:gd name="connsiteX3" fmla="*/ 1575881 w 1575881"/>
                <a:gd name="connsiteY3" fmla="*/ 992221 h 1809345"/>
                <a:gd name="connsiteX4" fmla="*/ 1449421 w 1575881"/>
                <a:gd name="connsiteY4" fmla="*/ 1809345 h 1809345"/>
                <a:gd name="connsiteX5" fmla="*/ 710119 w 1575881"/>
                <a:gd name="connsiteY5" fmla="*/ 1498060 h 1809345"/>
                <a:gd name="connsiteX6" fmla="*/ 826851 w 1575881"/>
                <a:gd name="connsiteY6" fmla="*/ 1429966 h 1809345"/>
                <a:gd name="connsiteX7" fmla="*/ 0 w 1575881"/>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881" h="1809345">
                  <a:moveTo>
                    <a:pt x="0" y="0"/>
                  </a:moveTo>
                  <a:lnTo>
                    <a:pt x="836579" y="0"/>
                  </a:lnTo>
                  <a:lnTo>
                    <a:pt x="1439694" y="1060315"/>
                  </a:lnTo>
                  <a:lnTo>
                    <a:pt x="1575881" y="992221"/>
                  </a:lnTo>
                  <a:lnTo>
                    <a:pt x="1449421" y="1809345"/>
                  </a:lnTo>
                  <a:lnTo>
                    <a:pt x="710119" y="1498060"/>
                  </a:lnTo>
                  <a:lnTo>
                    <a:pt x="826851" y="1429966"/>
                  </a:lnTo>
                  <a:lnTo>
                    <a:pt x="0" y="0"/>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4" name="矩形 23"/>
            <p:cNvSpPr/>
            <p:nvPr/>
          </p:nvSpPr>
          <p:spPr>
            <a:xfrm>
              <a:off x="6963730" y="2516013"/>
              <a:ext cx="890516" cy="584775"/>
            </a:xfrm>
            <a:prstGeom prst="rect">
              <a:avLst/>
            </a:prstGeom>
          </p:spPr>
          <p:txBody>
            <a:bodyPr wrap="square">
              <a:spAutoFit/>
            </a:bodyPr>
            <a:lstStyle/>
            <a:p>
              <a:pPr algn="ctr"/>
              <a:r>
                <a:rPr lang="en-US" altLang="zh-CN" sz="3200" b="1" dirty="0">
                  <a:solidFill>
                    <a:srgbClr val="2A3D52"/>
                  </a:solidFill>
                  <a:cs typeface="+mn-ea"/>
                  <a:sym typeface="+mn-lt"/>
                </a:rPr>
                <a:t>02</a:t>
              </a:r>
              <a:endParaRPr lang="zh-CN" altLang="en-US" sz="3200" b="1" dirty="0">
                <a:solidFill>
                  <a:srgbClr val="2A3D52"/>
                </a:solidFill>
                <a:cs typeface="+mn-ea"/>
                <a:sym typeface="+mn-lt"/>
              </a:endParaRPr>
            </a:p>
          </p:txBody>
        </p:sp>
        <p:pic>
          <p:nvPicPr>
            <p:cNvPr id="25" name="图片 24"/>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0800000" flipV="1">
              <a:off x="6639228" y="3073330"/>
              <a:ext cx="1551008" cy="145911"/>
            </a:xfrm>
            <a:prstGeom prst="rect">
              <a:avLst/>
            </a:prstGeom>
          </p:spPr>
        </p:pic>
        <p:sp>
          <p:nvSpPr>
            <p:cNvPr id="26" name="Freeform 22"/>
            <p:cNvSpPr>
              <a:spLocks noChangeAspect="1" noEditPoints="1"/>
            </p:cNvSpPr>
            <p:nvPr/>
          </p:nvSpPr>
          <p:spPr bwMode="auto">
            <a:xfrm>
              <a:off x="7649387" y="3628572"/>
              <a:ext cx="303234" cy="35610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7" name="组合 26"/>
          <p:cNvGrpSpPr/>
          <p:nvPr/>
        </p:nvGrpSpPr>
        <p:grpSpPr>
          <a:xfrm>
            <a:off x="4253686" y="4976129"/>
            <a:ext cx="2832770" cy="1551008"/>
            <a:chOff x="4253686" y="4586166"/>
            <a:chExt cx="2832770" cy="1551008"/>
          </a:xfrm>
        </p:grpSpPr>
        <p:sp>
          <p:nvSpPr>
            <p:cNvPr id="28" name="任意多边形 27"/>
            <p:cNvSpPr/>
            <p:nvPr/>
          </p:nvSpPr>
          <p:spPr>
            <a:xfrm>
              <a:off x="4253686" y="4737368"/>
              <a:ext cx="2276272" cy="1011677"/>
            </a:xfrm>
            <a:custGeom>
              <a:avLst/>
              <a:gdLst>
                <a:gd name="connsiteX0" fmla="*/ 2276272 w 2276272"/>
                <a:gd name="connsiteY0" fmla="*/ 175098 h 1011677"/>
                <a:gd name="connsiteX1" fmla="*/ 642025 w 2276272"/>
                <a:gd name="connsiteY1" fmla="*/ 175098 h 1011677"/>
                <a:gd name="connsiteX2" fmla="*/ 642025 w 2276272"/>
                <a:gd name="connsiteY2" fmla="*/ 0 h 1011677"/>
                <a:gd name="connsiteX3" fmla="*/ 0 w 2276272"/>
                <a:gd name="connsiteY3" fmla="*/ 505838 h 1011677"/>
                <a:gd name="connsiteX4" fmla="*/ 651753 w 2276272"/>
                <a:gd name="connsiteY4" fmla="*/ 1011677 h 1011677"/>
                <a:gd name="connsiteX5" fmla="*/ 651753 w 2276272"/>
                <a:gd name="connsiteY5" fmla="*/ 865762 h 1011677"/>
                <a:gd name="connsiteX6" fmla="*/ 1916349 w 2276272"/>
                <a:gd name="connsiteY6" fmla="*/ 865762 h 1011677"/>
                <a:gd name="connsiteX7" fmla="*/ 2276272 w 2276272"/>
                <a:gd name="connsiteY7" fmla="*/ 175098 h 101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6272" h="1011677">
                  <a:moveTo>
                    <a:pt x="2276272" y="175098"/>
                  </a:moveTo>
                  <a:lnTo>
                    <a:pt x="642025" y="175098"/>
                  </a:lnTo>
                  <a:lnTo>
                    <a:pt x="642025" y="0"/>
                  </a:lnTo>
                  <a:lnTo>
                    <a:pt x="0" y="505838"/>
                  </a:lnTo>
                  <a:lnTo>
                    <a:pt x="651753" y="1011677"/>
                  </a:lnTo>
                  <a:lnTo>
                    <a:pt x="651753" y="865762"/>
                  </a:lnTo>
                  <a:lnTo>
                    <a:pt x="1916349" y="865762"/>
                  </a:lnTo>
                  <a:lnTo>
                    <a:pt x="2276272" y="175098"/>
                  </a:lnTo>
                  <a:close/>
                </a:path>
              </a:pathLst>
            </a:custGeom>
            <a:solidFill>
              <a:srgbClr val="2A3D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9" name="矩形 28"/>
            <p:cNvSpPr/>
            <p:nvPr/>
          </p:nvSpPr>
          <p:spPr>
            <a:xfrm rot="1561817">
              <a:off x="6195940" y="5110917"/>
              <a:ext cx="890516" cy="584775"/>
            </a:xfrm>
            <a:prstGeom prst="rect">
              <a:avLst/>
            </a:prstGeom>
          </p:spPr>
          <p:txBody>
            <a:bodyPr wrap="square">
              <a:spAutoFit/>
            </a:bodyPr>
            <a:lstStyle/>
            <a:p>
              <a:pPr algn="ctr"/>
              <a:r>
                <a:rPr lang="en-US" altLang="zh-CN" sz="3200" b="1" dirty="0">
                  <a:solidFill>
                    <a:srgbClr val="2A3D52"/>
                  </a:solidFill>
                  <a:cs typeface="+mn-ea"/>
                  <a:sym typeface="+mn-lt"/>
                </a:rPr>
                <a:t>03</a:t>
              </a:r>
              <a:endParaRPr lang="zh-CN" altLang="en-US" sz="3200" b="1" dirty="0">
                <a:solidFill>
                  <a:srgbClr val="2A3D52"/>
                </a:solidFill>
                <a:cs typeface="+mn-ea"/>
                <a:sym typeface="+mn-lt"/>
              </a:endParaRPr>
            </a:p>
          </p:txBody>
        </p:sp>
        <p:pic>
          <p:nvPicPr>
            <p:cNvPr id="30" name="图片 29"/>
            <p:cNvPicPr>
              <a:picLocks noChangeAspect="1"/>
            </p:cNvPicPr>
            <p:nvPr/>
          </p:nvPicPr>
          <p:blipFill rotWithShape="1">
            <a:blip r:embed="rId9" cstate="screen">
              <a:biLevel thresh="75000"/>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rot="17925017" flipV="1">
              <a:off x="5443082" y="5288714"/>
              <a:ext cx="1551008" cy="145911"/>
            </a:xfrm>
            <a:prstGeom prst="rect">
              <a:avLst/>
            </a:prstGeom>
          </p:spPr>
        </p:pic>
        <p:sp>
          <p:nvSpPr>
            <p:cNvPr id="31" name="Freeform 33"/>
            <p:cNvSpPr>
              <a:spLocks noEditPoints="1"/>
            </p:cNvSpPr>
            <p:nvPr/>
          </p:nvSpPr>
          <p:spPr bwMode="auto">
            <a:xfrm>
              <a:off x="5484038" y="5118938"/>
              <a:ext cx="297574" cy="279472"/>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accent2"/>
                </a:solidFill>
                <a:cs typeface="+mn-ea"/>
                <a:sym typeface="+mn-lt"/>
              </a:endParaRPr>
            </a:p>
          </p:txBody>
        </p:sp>
      </p:grpSp>
      <p:grpSp>
        <p:nvGrpSpPr>
          <p:cNvPr id="32" name="组合 31"/>
          <p:cNvGrpSpPr/>
          <p:nvPr/>
        </p:nvGrpSpPr>
        <p:grpSpPr>
          <a:xfrm>
            <a:off x="5232617" y="3417553"/>
            <a:ext cx="1963431" cy="1692613"/>
            <a:chOff x="5232617" y="3054484"/>
            <a:chExt cx="1963431" cy="1692613"/>
          </a:xfrm>
        </p:grpSpPr>
        <p:sp>
          <p:nvSpPr>
            <p:cNvPr id="33" name="六边形 32"/>
            <p:cNvSpPr/>
            <p:nvPr/>
          </p:nvSpPr>
          <p:spPr>
            <a:xfrm>
              <a:off x="5232617" y="3054484"/>
              <a:ext cx="1963431" cy="1692613"/>
            </a:xfrm>
            <a:prstGeom prst="hexagon">
              <a:avLst>
                <a:gd name="adj" fmla="val 29790"/>
                <a:gd name="vf" fmla="val 115470"/>
              </a:avLst>
            </a:prstGeom>
            <a:noFill/>
            <a:ln w="15875">
              <a:solidFill>
                <a:srgbClr val="2A3D5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5440804" y="3580973"/>
              <a:ext cx="1620957" cy="523220"/>
            </a:xfrm>
            <a:prstGeom prst="rect">
              <a:avLst/>
            </a:prstGeom>
            <a:noFill/>
            <a:effectLst/>
          </p:spPr>
          <p:txBody>
            <a:bodyPr wrap="none" rtlCol="0">
              <a:spAutoFit/>
            </a:bodyPr>
            <a:lstStyle/>
            <a:p>
              <a:r>
                <a:rPr lang="zh-CN" altLang="en-US" sz="2800" b="1" dirty="0">
                  <a:solidFill>
                    <a:srgbClr val="2A3D52"/>
                  </a:solidFill>
                  <a:cs typeface="+mn-ea"/>
                  <a:sym typeface="+mn-lt"/>
                </a:rPr>
                <a:t>技术路线</a:t>
              </a:r>
            </a:p>
          </p:txBody>
        </p:sp>
      </p:grpSp>
      <p:sp>
        <p:nvSpPr>
          <p:cNvPr id="36" name="文本框 35"/>
          <p:cNvSpPr txBox="1"/>
          <p:nvPr/>
        </p:nvSpPr>
        <p:spPr>
          <a:xfrm>
            <a:off x="2295656" y="2742473"/>
            <a:ext cx="1741182" cy="1261884"/>
          </a:xfrm>
          <a:prstGeom prst="rect">
            <a:avLst/>
          </a:prstGeom>
          <a:noFill/>
          <a:effectLst/>
        </p:spPr>
        <p:txBody>
          <a:bodyPr wrap="none" rtlCol="0">
            <a:spAutoFit/>
          </a:bodyPr>
          <a:lstStyle/>
          <a:p>
            <a:r>
              <a:rPr lang="zh-CN" altLang="en-US" dirty="0">
                <a:solidFill>
                  <a:srgbClr val="004C80"/>
                </a:solidFill>
                <a:cs typeface="+mn-ea"/>
                <a:sym typeface="+mn-lt"/>
              </a:rPr>
              <a:t> </a:t>
            </a:r>
            <a:r>
              <a:rPr lang="zh-CN" altLang="en-US" sz="2800" dirty="0">
                <a:solidFill>
                  <a:schemeClr val="tx1">
                    <a:lumMod val="75000"/>
                    <a:lumOff val="25000"/>
                  </a:schemeClr>
                </a:solidFill>
                <a:cs typeface="+mn-ea"/>
                <a:sym typeface="+mn-lt"/>
              </a:rPr>
              <a:t>前端</a:t>
            </a:r>
            <a:endParaRPr lang="en-US" altLang="zh-CN" sz="2800" dirty="0">
              <a:solidFill>
                <a:schemeClr val="tx1">
                  <a:lumMod val="75000"/>
                  <a:lumOff val="25000"/>
                </a:schemeClr>
              </a:solidFill>
              <a:cs typeface="+mn-ea"/>
              <a:sym typeface="+mn-lt"/>
            </a:endParaRPr>
          </a:p>
          <a:p>
            <a:r>
              <a:rPr lang="en-US" altLang="zh-CN" sz="1600" dirty="0" err="1">
                <a:solidFill>
                  <a:schemeClr val="tx1">
                    <a:lumMod val="75000"/>
                    <a:lumOff val="25000"/>
                  </a:schemeClr>
                </a:solidFill>
                <a:cs typeface="+mn-ea"/>
                <a:sym typeface="+mn-lt"/>
              </a:rPr>
              <a:t>Bootstrap+jquery</a:t>
            </a:r>
            <a:endParaRPr lang="en-US" altLang="zh-CN" sz="16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7" name="文本框 36"/>
          <p:cNvSpPr txBox="1"/>
          <p:nvPr/>
        </p:nvSpPr>
        <p:spPr>
          <a:xfrm>
            <a:off x="2295656" y="5299230"/>
            <a:ext cx="1832428" cy="1015663"/>
          </a:xfrm>
          <a:prstGeom prst="rect">
            <a:avLst/>
          </a:prstGeom>
          <a:noFill/>
          <a:effectLst/>
        </p:spPr>
        <p:txBody>
          <a:bodyPr wrap="square" rtlCol="0">
            <a:spAutoFit/>
          </a:bodyPr>
          <a:lstStyle/>
          <a:p>
            <a:r>
              <a:rPr lang="zh-CN" altLang="en-US" sz="2800" dirty="0">
                <a:solidFill>
                  <a:schemeClr val="tx1">
                    <a:lumMod val="75000"/>
                    <a:lumOff val="25000"/>
                  </a:schemeClr>
                </a:solidFill>
                <a:cs typeface="+mn-ea"/>
                <a:sym typeface="+mn-lt"/>
              </a:rPr>
              <a:t>运维</a:t>
            </a:r>
            <a:endParaRPr lang="en-US" altLang="zh-CN" sz="2800" dirty="0">
              <a:solidFill>
                <a:schemeClr val="tx1">
                  <a:lumMod val="75000"/>
                  <a:lumOff val="25000"/>
                </a:schemeClr>
              </a:solidFill>
              <a:cs typeface="+mn-ea"/>
              <a:sym typeface="+mn-lt"/>
            </a:endParaRPr>
          </a:p>
          <a:p>
            <a:r>
              <a:rPr lang="en-US" altLang="zh-CN" sz="1600" dirty="0" err="1">
                <a:solidFill>
                  <a:schemeClr val="tx1">
                    <a:lumMod val="75000"/>
                    <a:lumOff val="25000"/>
                  </a:schemeClr>
                </a:solidFill>
                <a:cs typeface="+mn-ea"/>
                <a:sym typeface="+mn-lt"/>
              </a:rPr>
              <a:t>docker+jenkins</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阿里镜像仓库</a:t>
            </a:r>
            <a:endParaRPr lang="en-US" altLang="zh-CN" sz="4400" dirty="0">
              <a:solidFill>
                <a:schemeClr val="tx1">
                  <a:lumMod val="75000"/>
                  <a:lumOff val="25000"/>
                </a:schemeClr>
              </a:solidFill>
              <a:cs typeface="+mn-ea"/>
              <a:sym typeface="+mn-lt"/>
            </a:endParaRPr>
          </a:p>
        </p:txBody>
      </p:sp>
      <p:sp>
        <p:nvSpPr>
          <p:cNvPr id="38" name="文本框 37"/>
          <p:cNvSpPr txBox="1"/>
          <p:nvPr/>
        </p:nvSpPr>
        <p:spPr>
          <a:xfrm>
            <a:off x="8837870" y="3593815"/>
            <a:ext cx="2997937" cy="1261884"/>
          </a:xfrm>
          <a:prstGeom prst="rect">
            <a:avLst/>
          </a:prstGeom>
          <a:noFill/>
          <a:effectLst/>
        </p:spPr>
        <p:txBody>
          <a:bodyPr wrap="none" rtlCol="0">
            <a:spAutoFit/>
          </a:bodyPr>
          <a:lstStyle/>
          <a:p>
            <a:r>
              <a:rPr lang="zh-CN" altLang="en-US" dirty="0">
                <a:solidFill>
                  <a:srgbClr val="004C80"/>
                </a:solidFill>
                <a:cs typeface="+mn-ea"/>
                <a:sym typeface="+mn-lt"/>
              </a:rPr>
              <a:t> </a:t>
            </a:r>
            <a:r>
              <a:rPr lang="zh-CN" altLang="en-US" sz="2800" dirty="0">
                <a:solidFill>
                  <a:schemeClr val="tx1">
                    <a:lumMod val="75000"/>
                    <a:lumOff val="25000"/>
                  </a:schemeClr>
                </a:solidFill>
                <a:cs typeface="+mn-ea"/>
                <a:sym typeface="+mn-lt"/>
              </a:rPr>
              <a:t>后台</a:t>
            </a:r>
            <a:endParaRPr lang="en-US" altLang="zh-CN" sz="2800" dirty="0">
              <a:solidFill>
                <a:schemeClr val="tx1">
                  <a:lumMod val="75000"/>
                  <a:lumOff val="25000"/>
                </a:schemeClr>
              </a:solidFill>
              <a:cs typeface="+mn-ea"/>
              <a:sym typeface="+mn-lt"/>
            </a:endParaRPr>
          </a:p>
          <a:p>
            <a:r>
              <a:rPr lang="en-US" altLang="zh-CN" sz="1600" dirty="0" err="1">
                <a:solidFill>
                  <a:schemeClr val="tx1">
                    <a:lumMod val="75000"/>
                    <a:lumOff val="25000"/>
                  </a:schemeClr>
                </a:solidFill>
                <a:cs typeface="+mn-ea"/>
                <a:sym typeface="+mn-lt"/>
              </a:rPr>
              <a:t>Springboot+springcloud+mysql</a:t>
            </a:r>
            <a:endParaRPr lang="en-US" altLang="zh-CN" sz="1600" dirty="0">
              <a:solidFill>
                <a:schemeClr val="tx1">
                  <a:lumMod val="75000"/>
                  <a:lumOff val="25000"/>
                </a:schemeClr>
              </a:solidFill>
              <a:cs typeface="+mn-ea"/>
              <a:sym typeface="+mn-lt"/>
            </a:endParaRPr>
          </a:p>
          <a:p>
            <a:endParaRPr lang="en-US" altLang="zh-CN" sz="3200" dirty="0">
              <a:solidFill>
                <a:schemeClr val="tx1">
                  <a:lumMod val="75000"/>
                  <a:lumOff val="25000"/>
                </a:schemeClr>
              </a:solidFill>
              <a:cs typeface="+mn-ea"/>
              <a:sym typeface="+mn-lt"/>
            </a:endParaRPr>
          </a:p>
        </p:txBody>
      </p:sp>
      <p:sp>
        <p:nvSpPr>
          <p:cNvPr id="39" name="文本框 13"/>
          <p:cNvSpPr txBox="1"/>
          <p:nvPr/>
        </p:nvSpPr>
        <p:spPr>
          <a:xfrm>
            <a:off x="3667238" y="309880"/>
            <a:ext cx="4801315" cy="646331"/>
          </a:xfrm>
          <a:prstGeom prst="rect">
            <a:avLst/>
          </a:prstGeom>
          <a:noFill/>
          <a:effectLst/>
        </p:spPr>
        <p:txBody>
          <a:bodyPr wrap="none" rtlCol="0">
            <a:spAutoFit/>
          </a:bodyPr>
          <a:lstStyle/>
          <a:p>
            <a:pPr algn="ctr"/>
            <a:r>
              <a:rPr lang="zh-CN" altLang="en-US" sz="3600" dirty="0">
                <a:solidFill>
                  <a:srgbClr val="2A3D52"/>
                </a:solidFill>
                <a:cs typeface="+mn-ea"/>
                <a:sym typeface="+mn-lt"/>
              </a:rPr>
              <a:t>研究思路</a:t>
            </a:r>
            <a:r>
              <a:rPr lang="en-US" altLang="zh-CN" sz="3600" dirty="0">
                <a:solidFill>
                  <a:srgbClr val="2A3D52"/>
                </a:solidFill>
                <a:cs typeface="+mn-ea"/>
                <a:sym typeface="+mn-lt"/>
              </a:rPr>
              <a:t>——</a:t>
            </a:r>
            <a:r>
              <a:rPr lang="zh-CN" altLang="en-US" sz="3600" dirty="0">
                <a:solidFill>
                  <a:srgbClr val="2A3D52"/>
                </a:solidFill>
                <a:cs typeface="+mn-ea"/>
                <a:sym typeface="+mn-lt"/>
              </a:rPr>
              <a:t>技术路线</a:t>
            </a:r>
          </a:p>
        </p:txBody>
      </p:sp>
    </p:spTree>
    <p:extLst>
      <p:ext uri="{BB962C8B-B14F-4D97-AF65-F5344CB8AC3E}">
        <p14:creationId xmlns:p14="http://schemas.microsoft.com/office/powerpoint/2010/main" val="36165605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Click="0">
        <p15:prstTrans prst="drape"/>
      </p:transition>
    </mc:Choice>
    <mc:Fallback>
      <p:transition spd="slow" advClick="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韩式黑板"/>
</p:tagLst>
</file>

<file path=ppt/theme/theme1.xml><?xml version="1.0" encoding="utf-8"?>
<a:theme xmlns:a="http://schemas.openxmlformats.org/drawingml/2006/main" name="第一PPT，www.1ppt.com">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2c4nqr">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TotalTime>
  <Words>618</Words>
  <Application>Microsoft Office PowerPoint</Application>
  <PresentationFormat>宽屏</PresentationFormat>
  <Paragraphs>124</Paragraphs>
  <Slides>17</Slides>
  <Notes>17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微软雅黑</vt:lpstr>
      <vt:lpstr>Arial</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开题报告</dc:title>
  <dc:creator>第一PPT</dc:creator>
  <cp:keywords>www.1ppt.com</cp:keywords>
  <dc:description>www.1ppt.com</dc:description>
  <cp:lastModifiedBy>qinjie jie</cp:lastModifiedBy>
  <cp:revision>81</cp:revision>
  <dcterms:created xsi:type="dcterms:W3CDTF">2017-04-05T12:41:11Z</dcterms:created>
  <dcterms:modified xsi:type="dcterms:W3CDTF">2021-01-03T13:58:30Z</dcterms:modified>
</cp:coreProperties>
</file>